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9144000"/>
  <p:notesSz cx="6858000" cy="9144000"/>
  <p:embeddedFontLst>
    <p:embeddedFont>
      <p:font typeface="Arial Narrow"/>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2" roundtripDataSignature="AMtx7mh/EI37B3dZTiFlzAyf5fYtjpNsY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F9FC70D-DA9F-4777-B3BF-4DEBC25F4559}">
  <a:tblStyle styleId="{7F9FC70D-DA9F-4777-B3BF-4DEBC25F4559}"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7A3758DF-F433-4083-A9ED-2E76523C792B}"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34" Type="http://schemas.openxmlformats.org/officeDocument/2006/relationships/customXml" Target="../customXml/item2.xml"/><Relationship Id="rId25" Type="http://schemas.openxmlformats.org/officeDocument/2006/relationships/slide" Target="slides/slide19.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customXml" Target="../customXml/item1.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font" Target="fonts/ArialNarrow-bold.fnt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1.xml"/><Relationship Id="rId6" Type="http://schemas.openxmlformats.org/officeDocument/2006/relationships/notesMaster" Target="notesMasters/notesMaster1.xml"/><Relationship Id="rId11" Type="http://schemas.openxmlformats.org/officeDocument/2006/relationships/slide" Target="slides/slide5.xml"/><Relationship Id="rId32" Type="http://customschemas.google.com/relationships/presentationmetadata" Target="metadata"/><Relationship Id="rId23" Type="http://schemas.openxmlformats.org/officeDocument/2006/relationships/slide" Target="slides/slide17.xml"/><Relationship Id="rId28" Type="http://schemas.openxmlformats.org/officeDocument/2006/relationships/font" Target="fonts/ArialNarrow-regular.fntdata"/><Relationship Id="rId5" Type="http://schemas.openxmlformats.org/officeDocument/2006/relationships/slideMaster" Target="slideMasters/slideMaster1.xml"/><Relationship Id="rId15" Type="http://schemas.openxmlformats.org/officeDocument/2006/relationships/slide" Target="slides/slide9.xml"/><Relationship Id="rId31" Type="http://schemas.openxmlformats.org/officeDocument/2006/relationships/font" Target="fonts/ArialNarrow-boldItalic.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slide" Target="slides/slide21.xml"/><Relationship Id="rId30" Type="http://schemas.openxmlformats.org/officeDocument/2006/relationships/font" Target="fonts/ArialNarrow-italic.fntdata"/><Relationship Id="rId14" Type="http://schemas.openxmlformats.org/officeDocument/2006/relationships/slide" Target="slides/slide8.xml"/><Relationship Id="rId35" Type="http://schemas.openxmlformats.org/officeDocument/2006/relationships/customXml" Target="../customXml/item3.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MARINA</a:t>
            </a:r>
            <a:endParaRPr/>
          </a:p>
        </p:txBody>
      </p:sp>
      <p:sp>
        <p:nvSpPr>
          <p:cNvPr id="217" name="Google Shape;217;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8" name="Google Shape;328;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1.png"/><Relationship Id="rId4" Type="http://schemas.openxmlformats.org/officeDocument/2006/relationships/image" Target="../media/image3.png"/><Relationship Id="rId11" Type="http://schemas.openxmlformats.org/officeDocument/2006/relationships/image" Target="../media/image6.png"/><Relationship Id="rId10" Type="http://schemas.openxmlformats.org/officeDocument/2006/relationships/image" Target="../media/image9.png"/><Relationship Id="rId9" Type="http://schemas.openxmlformats.org/officeDocument/2006/relationships/image" Target="../media/image10.png"/><Relationship Id="rId5" Type="http://schemas.openxmlformats.org/officeDocument/2006/relationships/image" Target="../media/image1.png"/><Relationship Id="rId6" Type="http://schemas.openxmlformats.org/officeDocument/2006/relationships/image" Target="../media/image8.png"/><Relationship Id="rId7" Type="http://schemas.openxmlformats.org/officeDocument/2006/relationships/image" Target="../media/image4.png"/><Relationship Id="rId8"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3"/>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3"/>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3"/>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3"/>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pic>
        <p:nvPicPr>
          <p:cNvPr id="21" name="Google Shape;21;p23"/>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2" name="Google Shape;22;p23"/>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3" name="Google Shape;23;p23"/>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4" name="Google Shape;24;p23"/>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5" name="Google Shape;25;p23"/>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6" name="Google Shape;26;p23"/>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sp>
        <p:nvSpPr>
          <p:cNvPr id="27" name="Google Shape;27;p23"/>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8" name="Google Shape;28;p23"/>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3"/>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58" name="Shape 58"/>
        <p:cNvGrpSpPr/>
        <p:nvPr/>
      </p:nvGrpSpPr>
      <p:grpSpPr>
        <a:xfrm>
          <a:off x="0" y="0"/>
          <a:ext cx="0" cy="0"/>
          <a:chOff x="0" y="0"/>
          <a:chExt cx="0" cy="0"/>
        </a:xfrm>
      </p:grpSpPr>
      <p:sp>
        <p:nvSpPr>
          <p:cNvPr id="59" name="Google Shape;59;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32"/>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Google Shape;61;p3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el und Inhalt">
  <p:cSld name="11_Titel und Inhalt">
    <p:spTree>
      <p:nvGrpSpPr>
        <p:cNvPr id="62" name="Shape 62"/>
        <p:cNvGrpSpPr/>
        <p:nvPr/>
      </p:nvGrpSpPr>
      <p:grpSpPr>
        <a:xfrm>
          <a:off x="0" y="0"/>
          <a:ext cx="0" cy="0"/>
          <a:chOff x="0" y="0"/>
          <a:chExt cx="0" cy="0"/>
        </a:xfrm>
      </p:grpSpPr>
      <p:sp>
        <p:nvSpPr>
          <p:cNvPr id="63" name="Google Shape;63;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33"/>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5" name="Google Shape;65;p3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el und Inhalt">
  <p:cSld name="12_Titel und Inhalt">
    <p:spTree>
      <p:nvGrpSpPr>
        <p:cNvPr id="66" name="Shape 66"/>
        <p:cNvGrpSpPr/>
        <p:nvPr/>
      </p:nvGrpSpPr>
      <p:grpSpPr>
        <a:xfrm>
          <a:off x="0" y="0"/>
          <a:ext cx="0" cy="0"/>
          <a:chOff x="0" y="0"/>
          <a:chExt cx="0" cy="0"/>
        </a:xfrm>
      </p:grpSpPr>
      <p:sp>
        <p:nvSpPr>
          <p:cNvPr id="67" name="Google Shape;67;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4"/>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9" name="Google Shape;69;p3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70" name="Shape 70"/>
        <p:cNvGrpSpPr/>
        <p:nvPr/>
      </p:nvGrpSpPr>
      <p:grpSpPr>
        <a:xfrm>
          <a:off x="0" y="0"/>
          <a:ext cx="0" cy="0"/>
          <a:chOff x="0" y="0"/>
          <a:chExt cx="0" cy="0"/>
        </a:xfrm>
      </p:grpSpPr>
      <p:sp>
        <p:nvSpPr>
          <p:cNvPr id="71" name="Google Shape;71;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3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chemeClr val="lt1"/>
                </a:solidFill>
                <a:latin typeface="Calibri"/>
                <a:ea typeface="Calibri"/>
                <a:cs typeface="Calibri"/>
                <a:sym typeface="Calibri"/>
              </a:defRPr>
            </a:lvl1pPr>
            <a:lvl2pPr indent="0" lvl="1" marL="0" algn="r">
              <a:spcBef>
                <a:spcPts val="0"/>
              </a:spcBef>
              <a:buNone/>
              <a:defRPr sz="1200">
                <a:solidFill>
                  <a:schemeClr val="lt1"/>
                </a:solidFill>
                <a:latin typeface="Calibri"/>
                <a:ea typeface="Calibri"/>
                <a:cs typeface="Calibri"/>
                <a:sym typeface="Calibri"/>
              </a:defRPr>
            </a:lvl2pPr>
            <a:lvl3pPr indent="0" lvl="2" marL="0" algn="r">
              <a:spcBef>
                <a:spcPts val="0"/>
              </a:spcBef>
              <a:buNone/>
              <a:defRPr sz="1200">
                <a:solidFill>
                  <a:schemeClr val="lt1"/>
                </a:solidFill>
                <a:latin typeface="Calibri"/>
                <a:ea typeface="Calibri"/>
                <a:cs typeface="Calibri"/>
                <a:sym typeface="Calibri"/>
              </a:defRPr>
            </a:lvl3pPr>
            <a:lvl4pPr indent="0" lvl="3" marL="0" algn="r">
              <a:spcBef>
                <a:spcPts val="0"/>
              </a:spcBef>
              <a:buNone/>
              <a:defRPr sz="1200">
                <a:solidFill>
                  <a:schemeClr val="lt1"/>
                </a:solidFill>
                <a:latin typeface="Calibri"/>
                <a:ea typeface="Calibri"/>
                <a:cs typeface="Calibri"/>
                <a:sym typeface="Calibri"/>
              </a:defRPr>
            </a:lvl4pPr>
            <a:lvl5pPr indent="0" lvl="4" marL="0" algn="r">
              <a:spcBef>
                <a:spcPts val="0"/>
              </a:spcBef>
              <a:buNone/>
              <a:defRPr sz="1200">
                <a:solidFill>
                  <a:schemeClr val="lt1"/>
                </a:solidFill>
                <a:latin typeface="Calibri"/>
                <a:ea typeface="Calibri"/>
                <a:cs typeface="Calibri"/>
                <a:sym typeface="Calibri"/>
              </a:defRPr>
            </a:lvl5pPr>
            <a:lvl6pPr indent="0" lvl="5" marL="0" algn="r">
              <a:spcBef>
                <a:spcPts val="0"/>
              </a:spcBef>
              <a:buNone/>
              <a:defRPr sz="1200">
                <a:solidFill>
                  <a:schemeClr val="lt1"/>
                </a:solidFill>
                <a:latin typeface="Calibri"/>
                <a:ea typeface="Calibri"/>
                <a:cs typeface="Calibri"/>
                <a:sym typeface="Calibri"/>
              </a:defRPr>
            </a:lvl6pPr>
            <a:lvl7pPr indent="0" lvl="6" marL="0" algn="r">
              <a:spcBef>
                <a:spcPts val="0"/>
              </a:spcBef>
              <a:buNone/>
              <a:defRPr sz="1200">
                <a:solidFill>
                  <a:schemeClr val="lt1"/>
                </a:solidFill>
                <a:latin typeface="Calibri"/>
                <a:ea typeface="Calibri"/>
                <a:cs typeface="Calibri"/>
                <a:sym typeface="Calibri"/>
              </a:defRPr>
            </a:lvl7pPr>
            <a:lvl8pPr indent="0" lvl="7" marL="0" algn="r">
              <a:spcBef>
                <a:spcPts val="0"/>
              </a:spcBef>
              <a:buNone/>
              <a:defRPr sz="1200">
                <a:solidFill>
                  <a:schemeClr val="lt1"/>
                </a:solidFill>
                <a:latin typeface="Calibri"/>
                <a:ea typeface="Calibri"/>
                <a:cs typeface="Calibri"/>
                <a:sym typeface="Calibri"/>
              </a:defRPr>
            </a:lvl8pPr>
            <a:lvl9pPr indent="0" lvl="8" marL="0" algn="r">
              <a:spcBef>
                <a:spcPts val="0"/>
              </a:spcBef>
              <a:buNone/>
              <a:defRPr sz="12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73" name="Shape 73"/>
        <p:cNvGrpSpPr/>
        <p:nvPr/>
      </p:nvGrpSpPr>
      <p:grpSpPr>
        <a:xfrm>
          <a:off x="0" y="0"/>
          <a:ext cx="0" cy="0"/>
          <a:chOff x="0" y="0"/>
          <a:chExt cx="0" cy="0"/>
        </a:xfrm>
      </p:grpSpPr>
      <p:sp>
        <p:nvSpPr>
          <p:cNvPr id="74" name="Google Shape;74;p3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el und Inhalt">
  <p:cSld name="7_Titel und Inhalt">
    <p:spTree>
      <p:nvGrpSpPr>
        <p:cNvPr id="76" name="Shape 76"/>
        <p:cNvGrpSpPr/>
        <p:nvPr/>
      </p:nvGrpSpPr>
      <p:grpSpPr>
        <a:xfrm>
          <a:off x="0" y="0"/>
          <a:ext cx="0" cy="0"/>
          <a:chOff x="0" y="0"/>
          <a:chExt cx="0" cy="0"/>
        </a:xfrm>
      </p:grpSpPr>
      <p:sp>
        <p:nvSpPr>
          <p:cNvPr id="77" name="Google Shape;77;p3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3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Titel und Inhalt">
  <p:cSld name="15_Titel und Inhalt">
    <p:spTree>
      <p:nvGrpSpPr>
        <p:cNvPr id="79" name="Shape 79"/>
        <p:cNvGrpSpPr/>
        <p:nvPr/>
      </p:nvGrpSpPr>
      <p:grpSpPr>
        <a:xfrm>
          <a:off x="0" y="0"/>
          <a:ext cx="0" cy="0"/>
          <a:chOff x="0" y="0"/>
          <a:chExt cx="0" cy="0"/>
        </a:xfrm>
      </p:grpSpPr>
      <p:sp>
        <p:nvSpPr>
          <p:cNvPr id="80" name="Google Shape;80;p3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8"/>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2" name="Google Shape;82;p3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83" name="Shape 83"/>
        <p:cNvGrpSpPr/>
        <p:nvPr/>
      </p:nvGrpSpPr>
      <p:grpSpPr>
        <a:xfrm>
          <a:off x="0" y="0"/>
          <a:ext cx="0" cy="0"/>
          <a:chOff x="0" y="0"/>
          <a:chExt cx="0" cy="0"/>
        </a:xfrm>
      </p:grpSpPr>
      <p:sp>
        <p:nvSpPr>
          <p:cNvPr id="84" name="Google Shape;84;p3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3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33" name="Shape 33"/>
        <p:cNvGrpSpPr/>
        <p:nvPr/>
      </p:nvGrpSpPr>
      <p:grpSpPr>
        <a:xfrm>
          <a:off x="0" y="0"/>
          <a:ext cx="0" cy="0"/>
          <a:chOff x="0" y="0"/>
          <a:chExt cx="0" cy="0"/>
        </a:xfrm>
      </p:grpSpPr>
      <p:sp>
        <p:nvSpPr>
          <p:cNvPr id="34" name="Google Shape;34;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5"/>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6" name="Google Shape;36;p2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37" name="Shape 37"/>
        <p:cNvGrpSpPr/>
        <p:nvPr/>
      </p:nvGrpSpPr>
      <p:grpSpPr>
        <a:xfrm>
          <a:off x="0" y="0"/>
          <a:ext cx="0" cy="0"/>
          <a:chOff x="0" y="0"/>
          <a:chExt cx="0" cy="0"/>
        </a:xfrm>
      </p:grpSpPr>
      <p:sp>
        <p:nvSpPr>
          <p:cNvPr id="38" name="Google Shape;38;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26"/>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0" name="Google Shape;40;p2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41" name="Shape 41"/>
        <p:cNvGrpSpPr/>
        <p:nvPr/>
      </p:nvGrpSpPr>
      <p:grpSpPr>
        <a:xfrm>
          <a:off x="0" y="0"/>
          <a:ext cx="0" cy="0"/>
          <a:chOff x="0" y="0"/>
          <a:chExt cx="0" cy="0"/>
        </a:xfrm>
      </p:grpSpPr>
      <p:sp>
        <p:nvSpPr>
          <p:cNvPr id="42" name="Google Shape;42;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7"/>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4" name="Google Shape;44;p2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1_Titel und Inhalt">
  <p:cSld name="41_Titel und Inhalt">
    <p:spTree>
      <p:nvGrpSpPr>
        <p:cNvPr id="45" name="Shape 45"/>
        <p:cNvGrpSpPr/>
        <p:nvPr/>
      </p:nvGrpSpPr>
      <p:grpSpPr>
        <a:xfrm>
          <a:off x="0" y="0"/>
          <a:ext cx="0" cy="0"/>
          <a:chOff x="0" y="0"/>
          <a:chExt cx="0" cy="0"/>
        </a:xfrm>
      </p:grpSpPr>
      <p:sp>
        <p:nvSpPr>
          <p:cNvPr id="46" name="Google Shape;46;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8"/>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48" name="Shape 48"/>
        <p:cNvGrpSpPr/>
        <p:nvPr/>
      </p:nvGrpSpPr>
      <p:grpSpPr>
        <a:xfrm>
          <a:off x="0" y="0"/>
          <a:ext cx="0" cy="0"/>
          <a:chOff x="0" y="0"/>
          <a:chExt cx="0" cy="0"/>
        </a:xfrm>
      </p:grpSpPr>
      <p:sp>
        <p:nvSpPr>
          <p:cNvPr id="49" name="Google Shape;49;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9"/>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51" name="Shape 51"/>
        <p:cNvGrpSpPr/>
        <p:nvPr/>
      </p:nvGrpSpPr>
      <p:grpSpPr>
        <a:xfrm>
          <a:off x="0" y="0"/>
          <a:ext cx="0" cy="0"/>
          <a:chOff x="0" y="0"/>
          <a:chExt cx="0" cy="0"/>
        </a:xfrm>
      </p:grpSpPr>
      <p:sp>
        <p:nvSpPr>
          <p:cNvPr id="52" name="Google Shape;52;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0"/>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54" name="Shape 54"/>
        <p:cNvGrpSpPr/>
        <p:nvPr/>
      </p:nvGrpSpPr>
      <p:grpSpPr>
        <a:xfrm>
          <a:off x="0" y="0"/>
          <a:ext cx="0" cy="0"/>
          <a:chOff x="0" y="0"/>
          <a:chExt cx="0" cy="0"/>
        </a:xfrm>
      </p:grpSpPr>
      <p:sp>
        <p:nvSpPr>
          <p:cNvPr id="55" name="Google Shape;55;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1"/>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Google Shape;57;p3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1.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2"/>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2"/>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2"/>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2"/>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chemeClr val="lt1"/>
                </a:solidFill>
                <a:latin typeface="Calibri"/>
                <a:ea typeface="Calibri"/>
                <a:cs typeface="Calibri"/>
                <a:sym typeface="Calibri"/>
              </a:defRPr>
            </a:lvl1pPr>
            <a:lvl2pPr indent="0" lvl="1" marL="0" marR="0" rtl="0" algn="r">
              <a:spcBef>
                <a:spcPts val="0"/>
              </a:spcBef>
              <a:buNone/>
              <a:defRPr b="0" sz="1200" u="none">
                <a:solidFill>
                  <a:schemeClr val="lt1"/>
                </a:solidFill>
                <a:latin typeface="Calibri"/>
                <a:ea typeface="Calibri"/>
                <a:cs typeface="Calibri"/>
                <a:sym typeface="Calibri"/>
              </a:defRPr>
            </a:lvl2pPr>
            <a:lvl3pPr indent="0" lvl="2" marL="0" marR="0" rtl="0" algn="r">
              <a:spcBef>
                <a:spcPts val="0"/>
              </a:spcBef>
              <a:buNone/>
              <a:defRPr b="0" sz="1200" u="none">
                <a:solidFill>
                  <a:schemeClr val="lt1"/>
                </a:solidFill>
                <a:latin typeface="Calibri"/>
                <a:ea typeface="Calibri"/>
                <a:cs typeface="Calibri"/>
                <a:sym typeface="Calibri"/>
              </a:defRPr>
            </a:lvl3pPr>
            <a:lvl4pPr indent="0" lvl="3" marL="0" marR="0" rtl="0" algn="r">
              <a:spcBef>
                <a:spcPts val="0"/>
              </a:spcBef>
              <a:buNone/>
              <a:defRPr b="0" sz="1200" u="none">
                <a:solidFill>
                  <a:schemeClr val="lt1"/>
                </a:solidFill>
                <a:latin typeface="Calibri"/>
                <a:ea typeface="Calibri"/>
                <a:cs typeface="Calibri"/>
                <a:sym typeface="Calibri"/>
              </a:defRPr>
            </a:lvl4pPr>
            <a:lvl5pPr indent="0" lvl="4" marL="0" marR="0" rtl="0" algn="r">
              <a:spcBef>
                <a:spcPts val="0"/>
              </a:spcBef>
              <a:buNone/>
              <a:defRPr b="0" sz="1200" u="none">
                <a:solidFill>
                  <a:schemeClr val="lt1"/>
                </a:solidFill>
                <a:latin typeface="Calibri"/>
                <a:ea typeface="Calibri"/>
                <a:cs typeface="Calibri"/>
                <a:sym typeface="Calibri"/>
              </a:defRPr>
            </a:lvl5pPr>
            <a:lvl6pPr indent="0" lvl="5" marL="0" marR="0" rtl="0" algn="r">
              <a:spcBef>
                <a:spcPts val="0"/>
              </a:spcBef>
              <a:buNone/>
              <a:defRPr b="0" sz="1200" u="none">
                <a:solidFill>
                  <a:schemeClr val="lt1"/>
                </a:solidFill>
                <a:latin typeface="Calibri"/>
                <a:ea typeface="Calibri"/>
                <a:cs typeface="Calibri"/>
                <a:sym typeface="Calibri"/>
              </a:defRPr>
            </a:lvl6pPr>
            <a:lvl7pPr indent="0" lvl="6" marL="0" marR="0" rtl="0" algn="r">
              <a:spcBef>
                <a:spcPts val="0"/>
              </a:spcBef>
              <a:buNone/>
              <a:defRPr b="0" sz="1200" u="none">
                <a:solidFill>
                  <a:schemeClr val="lt1"/>
                </a:solidFill>
                <a:latin typeface="Calibri"/>
                <a:ea typeface="Calibri"/>
                <a:cs typeface="Calibri"/>
                <a:sym typeface="Calibri"/>
              </a:defRPr>
            </a:lvl7pPr>
            <a:lvl8pPr indent="0" lvl="7" marL="0" marR="0" rtl="0" algn="r">
              <a:spcBef>
                <a:spcPts val="0"/>
              </a:spcBef>
              <a:buNone/>
              <a:defRPr b="0" sz="1200" u="none">
                <a:solidFill>
                  <a:schemeClr val="lt1"/>
                </a:solidFill>
                <a:latin typeface="Calibri"/>
                <a:ea typeface="Calibri"/>
                <a:cs typeface="Calibri"/>
                <a:sym typeface="Calibri"/>
              </a:defRPr>
            </a:lvl8pPr>
            <a:lvl9pPr indent="0" lvl="8" marL="0" marR="0" rtl="0" algn="r">
              <a:spcBef>
                <a:spcPts val="0"/>
              </a:spcBef>
              <a:buNone/>
              <a:defRPr b="0" sz="1200" u="none">
                <a:solidFill>
                  <a:schemeClr val="lt1"/>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2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6.png"/><Relationship Id="rId6" Type="http://schemas.openxmlformats.org/officeDocument/2006/relationships/image" Target="../media/image15.png"/><Relationship Id="rId7" Type="http://schemas.openxmlformats.org/officeDocument/2006/relationships/image" Target="../media/image29.png"/><Relationship Id="rId8"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1.jpg"/><Relationship Id="rId4" Type="http://schemas.openxmlformats.org/officeDocument/2006/relationships/image" Target="../media/image26.jpg"/><Relationship Id="rId5" Type="http://schemas.openxmlformats.org/officeDocument/2006/relationships/hyperlink" Target="http://ec.europa.eu/environment/eussd/buildings.htm" TargetMode="External"/><Relationship Id="rId6"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 Id="rId5"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
          <p:cNvSpPr txBox="1"/>
          <p:nvPr/>
        </p:nvSpPr>
        <p:spPr>
          <a:xfrm>
            <a:off x="230517" y="3275195"/>
            <a:ext cx="4504321" cy="252028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0070C0"/>
              </a:buClr>
              <a:buSzPts val="3600"/>
              <a:buFont typeface="Arial"/>
              <a:buNone/>
            </a:pPr>
            <a:r>
              <a:rPr lang="en-US" sz="3600">
                <a:solidFill>
                  <a:srgbClr val="0070C0"/>
                </a:solidFill>
                <a:latin typeface="Calibri"/>
                <a:ea typeface="Calibri"/>
                <a:cs typeface="Calibri"/>
                <a:sym typeface="Calibri"/>
              </a:rPr>
              <a:t>Module de formation 4</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l'évaluation SNTool </a:t>
            </a:r>
            <a:endParaRPr/>
          </a:p>
          <a:p>
            <a:pPr indent="0" lvl="0" marL="0" marR="0" rtl="0" algn="l">
              <a:spcBef>
                <a:spcPts val="640"/>
              </a:spcBef>
              <a:spcAft>
                <a:spcPts val="0"/>
              </a:spcAft>
              <a:buClr>
                <a:schemeClr val="dk1"/>
              </a:buClr>
              <a:buSzPts val="3200"/>
              <a:buFont typeface="Arial"/>
              <a:buNone/>
            </a:pPr>
            <a:r>
              <a:rPr lang="en-US" sz="3200">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0"/>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07" name="Google Shape;207;p1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08" name="Google Shape;208;p10"/>
          <p:cNvSpPr txBox="1"/>
          <p:nvPr/>
        </p:nvSpPr>
        <p:spPr>
          <a:xfrm>
            <a:off x="243150" y="1473640"/>
            <a:ext cx="8777025" cy="16700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000"/>
              <a:buFont typeface="Arial"/>
              <a:buNone/>
            </a:pPr>
            <a:r>
              <a:rPr b="1" lang="en-US" sz="2000">
                <a:solidFill>
                  <a:srgbClr val="7F7F7F"/>
                </a:solidFill>
                <a:latin typeface="Calibri"/>
                <a:ea typeface="Calibri"/>
                <a:cs typeface="Calibri"/>
                <a:sym typeface="Calibri"/>
              </a:rPr>
              <a:t>Les étapes de calcul sont les suivantes :</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457200" lvl="0" marL="457200" marR="0" rtl="0" algn="l">
              <a:spcBef>
                <a:spcPts val="40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Pour chaque bâtiment (résidentiel et non résidentiel) dans le quartier, </a:t>
            </a:r>
            <a:r>
              <a:rPr b="1" lang="en-US" sz="2000">
                <a:solidFill>
                  <a:schemeClr val="dk1"/>
                </a:solidFill>
                <a:latin typeface="Calibri"/>
                <a:ea typeface="Calibri"/>
                <a:cs typeface="Calibri"/>
                <a:sym typeface="Calibri"/>
              </a:rPr>
              <a:t>calculer ou recueillir des données réelles pour </a:t>
            </a:r>
            <a:r>
              <a:rPr lang="en-US" sz="2000">
                <a:solidFill>
                  <a:schemeClr val="dk1"/>
                </a:solidFill>
                <a:latin typeface="Calibri"/>
                <a:ea typeface="Calibri"/>
                <a:cs typeface="Calibri"/>
                <a:sym typeface="Calibri"/>
              </a:rPr>
              <a:t>la quantité annuelle de chaque combustible (par exemple, litres de pétrole, mètres cubes de gaz naturel), </a:t>
            </a:r>
            <a:r>
              <a:rPr b="1" lang="en-US" sz="2000">
                <a:solidFill>
                  <a:schemeClr val="dk1"/>
                </a:solidFill>
                <a:latin typeface="Calibri"/>
                <a:ea typeface="Calibri"/>
                <a:cs typeface="Calibri"/>
                <a:sym typeface="Calibri"/>
              </a:rPr>
              <a:t>la chaleur/froid des réseaux de quartier</a:t>
            </a:r>
            <a:r>
              <a:rPr lang="en-US" sz="2000">
                <a:solidFill>
                  <a:schemeClr val="dk1"/>
                </a:solidFill>
                <a:latin typeface="Calibri"/>
                <a:ea typeface="Calibri"/>
                <a:cs typeface="Calibri"/>
                <a:sym typeface="Calibri"/>
              </a:rPr>
              <a:t>, ou la </a:t>
            </a:r>
            <a:r>
              <a:rPr b="1" lang="en-US" sz="2000">
                <a:solidFill>
                  <a:schemeClr val="dk1"/>
                </a:solidFill>
                <a:latin typeface="Calibri"/>
                <a:ea typeface="Calibri"/>
                <a:cs typeface="Calibri"/>
                <a:sym typeface="Calibri"/>
              </a:rPr>
              <a:t>consommation d'électricité (kWh) pour les utilisations énergétiques prises en compte</a:t>
            </a:r>
            <a:endParaRPr/>
          </a:p>
        </p:txBody>
      </p:sp>
      <p:sp>
        <p:nvSpPr>
          <p:cNvPr id="209" name="Google Shape;209;p10"/>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a:t>
            </a:r>
            <a:endParaRPr sz="2400" u="sng">
              <a:solidFill>
                <a:schemeClr val="dk1"/>
              </a:solidFill>
              <a:latin typeface="Calibri"/>
              <a:ea typeface="Calibri"/>
              <a:cs typeface="Calibri"/>
              <a:sym typeface="Calibri"/>
            </a:endParaRPr>
          </a:p>
        </p:txBody>
      </p:sp>
      <p:sp>
        <p:nvSpPr>
          <p:cNvPr id="210" name="Google Shape;210;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pic>
        <p:nvPicPr>
          <p:cNvPr id="211" name="Google Shape;211;p10"/>
          <p:cNvPicPr preferRelativeResize="0"/>
          <p:nvPr/>
        </p:nvPicPr>
        <p:blipFill rotWithShape="1">
          <a:blip r:embed="rId5">
            <a:alphaModFix/>
          </a:blip>
          <a:srcRect b="0" l="0" r="0" t="0"/>
          <a:stretch/>
        </p:blipFill>
        <p:spPr>
          <a:xfrm>
            <a:off x="268224" y="3296576"/>
            <a:ext cx="378512" cy="368806"/>
          </a:xfrm>
          <a:prstGeom prst="rect">
            <a:avLst/>
          </a:prstGeom>
          <a:noFill/>
          <a:ln>
            <a:noFill/>
          </a:ln>
        </p:spPr>
      </p:pic>
      <p:sp>
        <p:nvSpPr>
          <p:cNvPr id="212" name="Google Shape;212;p10"/>
          <p:cNvSpPr/>
          <p:nvPr/>
        </p:nvSpPr>
        <p:spPr>
          <a:xfrm>
            <a:off x="730936" y="3440510"/>
            <a:ext cx="8108206" cy="100027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800">
                <a:solidFill>
                  <a:schemeClr val="dk1"/>
                </a:solidFill>
                <a:latin typeface="Calibri"/>
                <a:ea typeface="Calibri"/>
                <a:cs typeface="Calibri"/>
                <a:sym typeface="Calibri"/>
              </a:rPr>
              <a:t>Les données calculées doivent être sur une année type, conformément aux normes du CEN qui soutiennent la directive PEB</a:t>
            </a:r>
            <a:endParaRPr/>
          </a:p>
          <a:p>
            <a:pPr indent="0" lvl="0" marL="0" marR="0" rtl="0" algn="just">
              <a:spcBef>
                <a:spcPts val="600"/>
              </a:spcBef>
              <a:spcAft>
                <a:spcPts val="0"/>
              </a:spcAft>
              <a:buNone/>
            </a:pPr>
            <a:r>
              <a:rPr lang="en-US" sz="1800">
                <a:solidFill>
                  <a:schemeClr val="dk1"/>
                </a:solidFill>
                <a:latin typeface="Calibri"/>
                <a:ea typeface="Calibri"/>
                <a:cs typeface="Calibri"/>
                <a:sym typeface="Calibri"/>
              </a:rPr>
              <a:t>Données réelles de surveillance ou de factures / services publics, pour une période de 3 ans.  </a:t>
            </a:r>
            <a:endParaRPr sz="1800">
              <a:solidFill>
                <a:schemeClr val="dk1"/>
              </a:solidFill>
              <a:latin typeface="Calibri"/>
              <a:ea typeface="Calibri"/>
              <a:cs typeface="Calibri"/>
              <a:sym typeface="Calibri"/>
            </a:endParaRPr>
          </a:p>
        </p:txBody>
      </p:sp>
      <p:sp>
        <p:nvSpPr>
          <p:cNvPr id="213" name="Google Shape;213;p10"/>
          <p:cNvSpPr/>
          <p:nvPr/>
        </p:nvSpPr>
        <p:spPr>
          <a:xfrm>
            <a:off x="234683" y="4619023"/>
            <a:ext cx="7766067" cy="1323439"/>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2"/>
            </a:pPr>
            <a:r>
              <a:rPr lang="en-US" sz="2000">
                <a:solidFill>
                  <a:schemeClr val="dk1"/>
                </a:solidFill>
                <a:latin typeface="Calibri"/>
                <a:ea typeface="Calibri"/>
                <a:cs typeface="Calibri"/>
                <a:sym typeface="Calibri"/>
              </a:rPr>
              <a:t>Pour chaque bâtiment du quartier, calculer la </a:t>
            </a:r>
            <a:r>
              <a:rPr b="1" lang="en-US" sz="2000">
                <a:solidFill>
                  <a:schemeClr val="dk1"/>
                </a:solidFill>
                <a:latin typeface="Calibri"/>
                <a:ea typeface="Calibri"/>
                <a:cs typeface="Calibri"/>
                <a:sym typeface="Calibri"/>
              </a:rPr>
              <a:t>consommation moyenne annuelle par combustible, chaleur/froid du quartier ou électricité</a:t>
            </a:r>
            <a:r>
              <a:rPr lang="en-US" sz="2000">
                <a:solidFill>
                  <a:schemeClr val="dk1"/>
                </a:solidFill>
                <a:latin typeface="Calibri"/>
                <a:ea typeface="Calibri"/>
                <a:cs typeface="Calibri"/>
                <a:sym typeface="Calibri"/>
              </a:rPr>
              <a:t>, pour les utilisations énergétiques prises en compte</a:t>
            </a:r>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220" name="Google Shape;220;p11"/>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21" name="Google Shape;221;p11"/>
          <p:cNvSpPr/>
          <p:nvPr/>
        </p:nvSpPr>
        <p:spPr>
          <a:xfrm>
            <a:off x="401216" y="975775"/>
            <a:ext cx="311354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chemeClr val="dk1"/>
                </a:solidFill>
                <a:latin typeface="Calibri"/>
                <a:ea typeface="Calibri"/>
                <a:cs typeface="Calibri"/>
                <a:sym typeface="Calibri"/>
              </a:rPr>
              <a:t>MÉTHODE D'ÉVALUATION</a:t>
            </a:r>
            <a:endParaRPr/>
          </a:p>
        </p:txBody>
      </p:sp>
      <p:graphicFrame>
        <p:nvGraphicFramePr>
          <p:cNvPr id="222" name="Google Shape;222;p11"/>
          <p:cNvGraphicFramePr/>
          <p:nvPr/>
        </p:nvGraphicFramePr>
        <p:xfrm>
          <a:off x="338667" y="3225800"/>
          <a:ext cx="3000000" cy="3000000"/>
        </p:xfrm>
        <a:graphic>
          <a:graphicData uri="http://schemas.openxmlformats.org/drawingml/2006/table">
            <a:tbl>
              <a:tblPr bandRow="1" firstRow="1">
                <a:noFill/>
                <a:tableStyleId>{7A3758DF-F433-4083-A9ED-2E76523C792B}</a:tableStyleId>
              </a:tblPr>
              <a:tblGrid>
                <a:gridCol w="1013900"/>
                <a:gridCol w="7619975"/>
              </a:tblGrid>
              <a:tr h="2733975">
                <a:tc>
                  <a:txBody>
                    <a:bodyPr/>
                    <a:lstStyle/>
                    <a:p>
                      <a:pPr indent="0" lvl="0" marL="0" marR="0" rtl="0" algn="l">
                        <a:spcBef>
                          <a:spcPts val="0"/>
                        </a:spcBef>
                        <a:spcAft>
                          <a:spcPts val="0"/>
                        </a:spcAft>
                        <a:buNone/>
                      </a:pPr>
                      <a:r>
                        <a:t/>
                      </a:r>
                      <a:endParaRPr b="1" sz="2000">
                        <a:solidFill>
                          <a:srgbClr val="000000"/>
                        </a:solidFill>
                      </a:endParaRPr>
                    </a:p>
                  </a:txBody>
                  <a:tcPr marT="45725" marB="45725" marR="91450" marL="91450"/>
                </a:tc>
                <a:tc>
                  <a:txBody>
                    <a:bodyPr/>
                    <a:lstStyle/>
                    <a:p>
                      <a:pPr indent="0" lvl="0" marL="0" marR="0" rtl="0" algn="l">
                        <a:spcBef>
                          <a:spcPts val="0"/>
                        </a:spcBef>
                        <a:spcAft>
                          <a:spcPts val="0"/>
                        </a:spcAft>
                        <a:buNone/>
                      </a:pPr>
                      <a:r>
                        <a:t/>
                      </a:r>
                      <a:endParaRPr sz="1800">
                        <a:solidFill>
                          <a:srgbClr val="000000"/>
                        </a:solidFill>
                      </a:endParaRPr>
                    </a:p>
                  </a:txBody>
                  <a:tcPr marT="45725" marB="45725" marR="91450" marL="91450"/>
                </a:tc>
              </a:tr>
            </a:tbl>
          </a:graphicData>
        </a:graphic>
      </p:graphicFrame>
      <p:pic>
        <p:nvPicPr>
          <p:cNvPr id="223" name="Google Shape;223;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4" name="Google Shape;224;p11"/>
          <p:cNvSpPr/>
          <p:nvPr/>
        </p:nvSpPr>
        <p:spPr>
          <a:xfrm>
            <a:off x="234683" y="1432382"/>
            <a:ext cx="8729400" cy="1446550"/>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3"/>
            </a:pPr>
            <a:r>
              <a:rPr lang="en-US" sz="2000">
                <a:solidFill>
                  <a:schemeClr val="dk1"/>
                </a:solidFill>
                <a:latin typeface="Calibri"/>
                <a:ea typeface="Calibri"/>
                <a:cs typeface="Calibri"/>
                <a:sym typeface="Calibri"/>
              </a:rPr>
              <a:t>Calculer la </a:t>
            </a:r>
            <a:r>
              <a:rPr b="1" lang="en-US" sz="2000">
                <a:solidFill>
                  <a:schemeClr val="dk1"/>
                </a:solidFill>
                <a:latin typeface="Calibri"/>
                <a:ea typeface="Calibri"/>
                <a:cs typeface="Calibri"/>
                <a:sym typeface="Calibri"/>
              </a:rPr>
              <a:t>consommation</a:t>
            </a:r>
            <a:r>
              <a:rPr lang="en-US" sz="2000">
                <a:solidFill>
                  <a:schemeClr val="dk1"/>
                </a:solidFill>
                <a:latin typeface="Calibri"/>
                <a:ea typeface="Calibri"/>
                <a:cs typeface="Calibri"/>
                <a:sym typeface="Calibri"/>
              </a:rPr>
              <a:t> annuelle agrégée</a:t>
            </a:r>
            <a:r>
              <a:rPr b="1" lang="en-US" sz="2000">
                <a:solidFill>
                  <a:schemeClr val="dk1"/>
                </a:solidFill>
                <a:latin typeface="Calibri"/>
                <a:ea typeface="Calibri"/>
                <a:cs typeface="Calibri"/>
                <a:sym typeface="Calibri"/>
              </a:rPr>
              <a:t> par source d'énergie (combustible, chauffage/froid urbain, électricité)</a:t>
            </a:r>
            <a:r>
              <a:rPr lang="en-US" sz="2000">
                <a:solidFill>
                  <a:schemeClr val="dk1"/>
                </a:solidFill>
                <a:latin typeface="Calibri"/>
                <a:ea typeface="Calibri"/>
                <a:cs typeface="Calibri"/>
                <a:sym typeface="Calibri"/>
              </a:rPr>
              <a:t>, pour tous les bâtiments du quartier</a:t>
            </a:r>
            <a:endParaRPr/>
          </a:p>
          <a:p>
            <a:pPr indent="-406400" lvl="0" marL="457200" marR="0" rtl="0" algn="l">
              <a:spcBef>
                <a:spcPts val="0"/>
              </a:spcBef>
              <a:spcAft>
                <a:spcPts val="0"/>
              </a:spcAft>
              <a:buClr>
                <a:schemeClr val="dk1"/>
              </a:buClr>
              <a:buSzPts val="800"/>
              <a:buFont typeface="Calibri"/>
              <a:buNone/>
            </a:pPr>
            <a:r>
              <a:t/>
            </a:r>
            <a:endParaRPr sz="8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2000"/>
              <a:buFont typeface="Calibri"/>
              <a:buAutoNum type="arabicPeriod" startAt="3"/>
            </a:pPr>
            <a:r>
              <a:rPr lang="en-US" sz="2000">
                <a:solidFill>
                  <a:schemeClr val="dk1"/>
                </a:solidFill>
                <a:latin typeface="Calibri"/>
                <a:ea typeface="Calibri"/>
                <a:cs typeface="Calibri"/>
                <a:sym typeface="Calibri"/>
              </a:rPr>
              <a:t>Calculer </a:t>
            </a:r>
            <a:r>
              <a:rPr b="1" lang="en-US" sz="2000">
                <a:solidFill>
                  <a:schemeClr val="dk1"/>
                </a:solidFill>
                <a:latin typeface="Calibri"/>
                <a:ea typeface="Calibri"/>
                <a:cs typeface="Calibri"/>
                <a:sym typeface="Calibri"/>
              </a:rPr>
              <a:t>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liées aux opérations du bâtiment</a:t>
            </a:r>
            <a:r>
              <a:rPr lang="en-US" sz="2000">
                <a:solidFill>
                  <a:schemeClr val="dk1"/>
                </a:solidFill>
                <a:latin typeface="Calibri"/>
                <a:ea typeface="Calibri"/>
                <a:cs typeface="Calibri"/>
                <a:sym typeface="Calibri"/>
              </a:rPr>
              <a:t>, en utilisant la formule suivante : </a:t>
            </a:r>
            <a:endParaRPr sz="20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230" name="Google Shape;230;p12"/>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31" name="Google Shape;231;p12"/>
          <p:cNvSpPr/>
          <p:nvPr/>
        </p:nvSpPr>
        <p:spPr>
          <a:xfrm>
            <a:off x="401216" y="975775"/>
            <a:ext cx="311354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chemeClr val="dk1"/>
                </a:solidFill>
                <a:latin typeface="Calibri"/>
                <a:ea typeface="Calibri"/>
                <a:cs typeface="Calibri"/>
                <a:sym typeface="Calibri"/>
              </a:rPr>
              <a:t>MÉTHODE D'ÉVALUATION</a:t>
            </a:r>
            <a:endParaRPr/>
          </a:p>
        </p:txBody>
      </p:sp>
      <p:pic>
        <p:nvPicPr>
          <p:cNvPr id="232" name="Google Shape;232;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3" name="Google Shape;233;p12"/>
          <p:cNvSpPr/>
          <p:nvPr/>
        </p:nvSpPr>
        <p:spPr>
          <a:xfrm>
            <a:off x="243150" y="1525515"/>
            <a:ext cx="8729400" cy="1938992"/>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000"/>
              <a:buFont typeface="Calibri"/>
              <a:buAutoNum type="arabicPeriod" startAt="5"/>
            </a:pPr>
            <a:r>
              <a:rPr lang="en-US" sz="2000">
                <a:solidFill>
                  <a:schemeClr val="dk1"/>
                </a:solidFill>
                <a:latin typeface="Calibri"/>
                <a:ea typeface="Calibri"/>
                <a:cs typeface="Calibri"/>
                <a:sym typeface="Calibri"/>
              </a:rPr>
              <a:t>Calculer la population actuelle du quartier (résidents permanents)</a:t>
            </a:r>
            <a:endParaRPr/>
          </a:p>
          <a:p>
            <a:pPr indent="-330200" lvl="0" marL="457200" marR="0" rtl="0" algn="l">
              <a:spcBef>
                <a:spcPts val="0"/>
              </a:spcBef>
              <a:spcAft>
                <a:spcPts val="0"/>
              </a:spcAft>
              <a:buClr>
                <a:schemeClr val="dk1"/>
              </a:buClr>
              <a:buSzPts val="2000"/>
              <a:buFont typeface="Calibri"/>
              <a:buNone/>
            </a:pPr>
            <a:r>
              <a:t/>
            </a:r>
            <a:endParaRPr sz="2000">
              <a:solidFill>
                <a:srgbClr val="FF0000"/>
              </a:solidFill>
              <a:latin typeface="Calibri"/>
              <a:ea typeface="Calibri"/>
              <a:cs typeface="Calibri"/>
              <a:sym typeface="Calibri"/>
            </a:endParaRPr>
          </a:p>
          <a:p>
            <a:pPr indent="-457200" lvl="0" marL="457200" marR="0" rtl="0" algn="l">
              <a:spcBef>
                <a:spcPts val="0"/>
              </a:spcBef>
              <a:spcAft>
                <a:spcPts val="0"/>
              </a:spcAft>
              <a:buClr>
                <a:schemeClr val="dk1"/>
              </a:buClr>
              <a:buSzPts val="2000"/>
              <a:buFont typeface="Calibri"/>
              <a:buAutoNum type="arabicPeriod" startAt="5"/>
            </a:pPr>
            <a:r>
              <a:rPr lang="en-US" sz="2000">
                <a:solidFill>
                  <a:schemeClr val="dk1"/>
                </a:solidFill>
                <a:latin typeface="Calibri"/>
                <a:ea typeface="Calibri"/>
                <a:cs typeface="Calibri"/>
                <a:sym typeface="Calibri"/>
              </a:rPr>
              <a:t>Calculer la valeur de l’indicateur comme étant le rapport entre les émissions totales de CO</a:t>
            </a:r>
            <a:r>
              <a:rPr b="1" baseline="-25000" lang="en-US" sz="2000">
                <a:solidFill>
                  <a:schemeClr val="dk1"/>
                </a:solidFill>
                <a:latin typeface="Calibri"/>
                <a:ea typeface="Calibri"/>
                <a:cs typeface="Calibri"/>
                <a:sym typeface="Calibri"/>
              </a:rPr>
              <a:t>2 éq. </a:t>
            </a:r>
            <a:r>
              <a:rPr b="1" lang="en-US" sz="2000">
                <a:solidFill>
                  <a:schemeClr val="dk1"/>
                </a:solidFill>
                <a:latin typeface="Calibri"/>
                <a:ea typeface="Calibri"/>
                <a:cs typeface="Calibri"/>
                <a:sym typeface="Calibri"/>
              </a:rPr>
              <a:t>liées aux opérations de construction </a:t>
            </a:r>
            <a:r>
              <a:rPr lang="en-US" sz="2000">
                <a:solidFill>
                  <a:srgbClr val="1A965E"/>
                </a:solidFill>
                <a:latin typeface="Calibri"/>
                <a:ea typeface="Calibri"/>
                <a:cs typeface="Calibri"/>
                <a:sym typeface="Calibri"/>
              </a:rPr>
              <a:t>(étape 4) et la </a:t>
            </a:r>
            <a:r>
              <a:rPr b="1" lang="en-US" sz="2000">
                <a:solidFill>
                  <a:schemeClr val="dk1"/>
                </a:solidFill>
                <a:latin typeface="Calibri"/>
                <a:ea typeface="Calibri"/>
                <a:cs typeface="Calibri"/>
                <a:sym typeface="Calibri"/>
              </a:rPr>
              <a:t>population</a:t>
            </a:r>
            <a:r>
              <a:rPr lang="en-US" sz="2000">
                <a:solidFill>
                  <a:srgbClr val="1A965E"/>
                </a:solidFill>
                <a:latin typeface="Calibri"/>
                <a:ea typeface="Calibri"/>
                <a:cs typeface="Calibri"/>
                <a:sym typeface="Calibri"/>
              </a:rPr>
              <a:t> totale du</a:t>
            </a:r>
            <a:r>
              <a:rPr b="1" lang="en-US" sz="2000">
                <a:solidFill>
                  <a:schemeClr val="dk1"/>
                </a:solidFill>
                <a:latin typeface="Calibri"/>
                <a:ea typeface="Calibri"/>
                <a:cs typeface="Calibri"/>
                <a:sym typeface="Calibri"/>
              </a:rPr>
              <a:t> quartier </a:t>
            </a:r>
            <a:r>
              <a:rPr lang="en-US" sz="2000">
                <a:solidFill>
                  <a:srgbClr val="1A965E"/>
                </a:solidFill>
                <a:latin typeface="Calibri"/>
                <a:ea typeface="Calibri"/>
                <a:cs typeface="Calibri"/>
                <a:sym typeface="Calibri"/>
              </a:rPr>
              <a:t>(étape 5), [</a:t>
            </a:r>
            <a:r>
              <a:rPr lang="en-US" sz="2000">
                <a:solidFill>
                  <a:schemeClr val="dk1"/>
                </a:solidFill>
                <a:latin typeface="Calibri"/>
                <a:ea typeface="Calibri"/>
                <a:cs typeface="Calibri"/>
                <a:sym typeface="Calibri"/>
              </a:rPr>
              <a:t>t CO</a:t>
            </a:r>
            <a:r>
              <a:rPr baseline="-25000" lang="en-US" sz="2000">
                <a:solidFill>
                  <a:schemeClr val="dk1"/>
                </a:solidFill>
                <a:latin typeface="Calibri"/>
                <a:ea typeface="Calibri"/>
                <a:cs typeface="Calibri"/>
                <a:sym typeface="Calibri"/>
              </a:rPr>
              <a:t>2eq./</a:t>
            </a:r>
            <a:r>
              <a:rPr lang="en-US" sz="2000">
                <a:solidFill>
                  <a:schemeClr val="dk1"/>
                </a:solidFill>
                <a:latin typeface="Calibri"/>
                <a:ea typeface="Calibri"/>
                <a:cs typeface="Calibri"/>
                <a:sym typeface="Calibri"/>
              </a:rPr>
              <a:t>habitant]</a:t>
            </a:r>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p:txBody>
      </p:sp>
      <p:pic>
        <p:nvPicPr>
          <p:cNvPr id="234" name="Google Shape;234;p12"/>
          <p:cNvPicPr preferRelativeResize="0"/>
          <p:nvPr/>
        </p:nvPicPr>
        <p:blipFill rotWithShape="1">
          <a:blip r:embed="rId5">
            <a:alphaModFix/>
          </a:blip>
          <a:srcRect b="0" l="0" r="0" t="0"/>
          <a:stretch/>
        </p:blipFill>
        <p:spPr>
          <a:xfrm>
            <a:off x="6859485" y="5194032"/>
            <a:ext cx="1842389" cy="1217887"/>
          </a:xfrm>
          <a:prstGeom prst="rect">
            <a:avLst/>
          </a:prstGeom>
          <a:noFill/>
          <a:ln>
            <a:noFill/>
          </a:ln>
        </p:spPr>
      </p:pic>
      <p:sp>
        <p:nvSpPr>
          <p:cNvPr id="235" name="Google Shape;235;p12"/>
          <p:cNvSpPr/>
          <p:nvPr/>
        </p:nvSpPr>
        <p:spPr>
          <a:xfrm>
            <a:off x="6859485" y="5775103"/>
            <a:ext cx="210608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u="sng">
                <a:solidFill>
                  <a:srgbClr val="FF0000"/>
                </a:solidFill>
                <a:latin typeface="Calibri"/>
                <a:ea typeface="Calibri"/>
                <a:cs typeface="Calibri"/>
                <a:sym typeface="Calibri"/>
              </a:rPr>
              <a:t>t CO</a:t>
            </a:r>
            <a:r>
              <a:rPr b="1" baseline="-25000" lang="en-US" sz="1800" u="sng">
                <a:solidFill>
                  <a:srgbClr val="FF0000"/>
                </a:solidFill>
                <a:latin typeface="Calibri"/>
                <a:ea typeface="Calibri"/>
                <a:cs typeface="Calibri"/>
                <a:sym typeface="Calibri"/>
              </a:rPr>
              <a:t>2</a:t>
            </a:r>
            <a:r>
              <a:rPr b="1" lang="en-US" sz="1800" u="sng">
                <a:solidFill>
                  <a:srgbClr val="FF0000"/>
                </a:solidFill>
                <a:latin typeface="Calibri"/>
                <a:ea typeface="Calibri"/>
                <a:cs typeface="Calibri"/>
                <a:sym typeface="Calibri"/>
              </a:rPr>
              <a:t>éq./habitant</a:t>
            </a:r>
            <a:endParaRPr b="1" sz="1800" u="sng">
              <a:solidFill>
                <a:srgbClr val="FF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241" name="Google Shape;241;p1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42" name="Google Shape;242;p13"/>
          <p:cNvSpPr/>
          <p:nvPr/>
        </p:nvSpPr>
        <p:spPr>
          <a:xfrm>
            <a:off x="410905" y="1250006"/>
            <a:ext cx="8494970" cy="4278094"/>
          </a:xfrm>
          <a:prstGeom prst="rect">
            <a:avLst/>
          </a:prstGeom>
          <a:noFill/>
          <a:ln>
            <a:noFill/>
          </a:ln>
        </p:spPr>
        <p:txBody>
          <a:bodyPr anchorCtr="0" anchor="t" bIns="45700" lIns="91425" spcFirstLastPara="1" rIns="91425" wrap="square" tIns="45700">
            <a:spAutoFit/>
          </a:bodyPr>
          <a:lstStyle/>
          <a:p>
            <a:pPr indent="-395288" lvl="0" marL="395288" marR="0" rtl="0" algn="l">
              <a:spcBef>
                <a:spcPts val="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ISO 14067</a:t>
            </a:r>
            <a:r>
              <a:rPr lang="en-US" sz="1800">
                <a:solidFill>
                  <a:schemeClr val="dk1"/>
                </a:solidFill>
                <a:latin typeface="Calibri"/>
                <a:ea typeface="Calibri"/>
                <a:cs typeface="Calibri"/>
                <a:sym typeface="Calibri"/>
              </a:rPr>
              <a:t>:2013 - Gaz à effet de serre — Empreinte carbone des produits — Exigences et lignes directrices pour la quantification et la communication. Genève : Organisation internationale de normalisation.</a:t>
            </a:r>
            <a:endParaRPr/>
          </a:p>
          <a:p>
            <a:pPr indent="-395288" lvl="0" marL="395288" marR="0" rtl="0" algn="l">
              <a:spcBef>
                <a:spcPts val="60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ISO 14040</a:t>
            </a:r>
            <a:r>
              <a:rPr lang="en-US" sz="1800">
                <a:solidFill>
                  <a:schemeClr val="dk1"/>
                </a:solidFill>
                <a:latin typeface="Calibri"/>
                <a:ea typeface="Calibri"/>
                <a:cs typeface="Calibri"/>
                <a:sym typeface="Calibri"/>
              </a:rPr>
              <a:t>:2006 - Gestion environnementale — Évaluation du cycle de vie — Principes et cadre. Genève : Organisation internationale de normalisation.</a:t>
            </a:r>
            <a:endParaRPr/>
          </a:p>
          <a:p>
            <a:pPr indent="-395288" lvl="0" marL="395288" marR="0" rtl="0" algn="l">
              <a:spcBef>
                <a:spcPts val="60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ISO 37120</a:t>
            </a:r>
            <a:r>
              <a:rPr lang="en-US" sz="1800">
                <a:solidFill>
                  <a:schemeClr val="dk1"/>
                </a:solidFill>
                <a:latin typeface="Calibri"/>
                <a:ea typeface="Calibri"/>
                <a:cs typeface="Calibri"/>
                <a:sym typeface="Calibri"/>
              </a:rPr>
              <a:t> : Villes et communautés durables - Indicateurs des services urbains et de la qualité de vie</a:t>
            </a:r>
            <a:endParaRPr sz="18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Directive (UE) 2015/652 </a:t>
            </a:r>
            <a:r>
              <a:rPr lang="en-US" sz="1800">
                <a:solidFill>
                  <a:schemeClr val="dk1"/>
                </a:solidFill>
                <a:latin typeface="Calibri"/>
                <a:ea typeface="Calibri"/>
                <a:cs typeface="Calibri"/>
                <a:sym typeface="Calibri"/>
              </a:rPr>
              <a:t>établissant des méthodes de calcul et des exigences en matière de rapports conformément à la directive 98/70/CE du Parlement européen et du Conseil relative à la qualité de l'essence et des carburants diesel. https://eur-lex.europa.eu/legal-content/EN/TXT/PDF/?uri=CELEX:32015L0652&amp;from=FR </a:t>
            </a:r>
            <a:endParaRPr sz="1800">
              <a:solidFill>
                <a:schemeClr val="dk1"/>
              </a:solidFill>
              <a:latin typeface="Calibri"/>
              <a:ea typeface="Calibri"/>
              <a:cs typeface="Calibri"/>
              <a:sym typeface="Calibri"/>
            </a:endParaRPr>
          </a:p>
          <a:p>
            <a:pPr indent="-395288" lvl="0" marL="395288" marR="0" rtl="0" algn="l">
              <a:spcBef>
                <a:spcPts val="600"/>
              </a:spcBef>
              <a:spcAft>
                <a:spcPts val="0"/>
              </a:spcAft>
              <a:buClr>
                <a:schemeClr val="dk1"/>
              </a:buClr>
              <a:buSzPts val="1800"/>
              <a:buFont typeface="Calibri"/>
              <a:buNone/>
            </a:pPr>
            <a:r>
              <a:rPr b="1" lang="en-US" sz="1800">
                <a:solidFill>
                  <a:schemeClr val="dk1"/>
                </a:solidFill>
                <a:latin typeface="Calibri"/>
                <a:ea typeface="Calibri"/>
                <a:cs typeface="Calibri"/>
                <a:sym typeface="Calibri"/>
              </a:rPr>
              <a:t>CCR</a:t>
            </a:r>
            <a:r>
              <a:rPr lang="en-US" sz="1800">
                <a:solidFill>
                  <a:schemeClr val="dk1"/>
                </a:solidFill>
                <a:latin typeface="Calibri"/>
                <a:ea typeface="Calibri"/>
                <a:cs typeface="Calibri"/>
                <a:sym typeface="Calibri"/>
              </a:rPr>
              <a:t> : 2013. Comment élaborer un plan d'action pour l'énergie durable (PAED) dans les pays partenaires du sud de la Méditerranée, JRC88817. Centre commun de recherche, Commission européenne. http://publications.jrc.ec.europa.eu/repository/handle/JRC88817 </a:t>
            </a:r>
            <a:endParaRPr/>
          </a:p>
        </p:txBody>
      </p:sp>
      <p:sp>
        <p:nvSpPr>
          <p:cNvPr id="243" name="Google Shape;243;p13"/>
          <p:cNvSpPr txBox="1"/>
          <p:nvPr>
            <p:ph idx="1" type="body"/>
          </p:nvPr>
        </p:nvSpPr>
        <p:spPr>
          <a:xfrm>
            <a:off x="387220" y="903833"/>
            <a:ext cx="8229600" cy="51442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RÉFÉRENCES et NORMES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640"/>
              </a:spcBef>
              <a:spcAft>
                <a:spcPts val="0"/>
              </a:spcAft>
              <a:buClr>
                <a:schemeClr val="dk1"/>
              </a:buClr>
              <a:buSzPts val="3200"/>
              <a:buNone/>
            </a:pPr>
            <a:r>
              <a:rPr b="1" lang="en-US">
                <a:latin typeface="Calibri"/>
                <a:ea typeface="Calibri"/>
                <a:cs typeface="Calibri"/>
                <a:sym typeface="Calibri"/>
              </a:rPr>
              <a:t>EXEMPLE </a:t>
            </a:r>
            <a:endParaRPr>
              <a:latin typeface="Calibri"/>
              <a:ea typeface="Calibri"/>
              <a:cs typeface="Calibri"/>
              <a:sym typeface="Calibri"/>
            </a:endParaRPr>
          </a:p>
          <a:p>
            <a:pPr indent="0" lvl="0" marL="0" rtl="0" algn="l">
              <a:spcBef>
                <a:spcPts val="0"/>
              </a:spcBef>
              <a:spcAft>
                <a:spcPts val="0"/>
              </a:spcAft>
              <a:buClr>
                <a:schemeClr val="dk1"/>
              </a:buClr>
              <a:buSzPts val="2400"/>
              <a:buNone/>
            </a:pPr>
            <a:r>
              <a:t/>
            </a:r>
            <a:endParaRPr sz="2400"/>
          </a:p>
        </p:txBody>
      </p:sp>
      <p:sp>
        <p:nvSpPr>
          <p:cNvPr id="249" name="Google Shape;249;p14"/>
          <p:cNvSpPr txBox="1"/>
          <p:nvPr>
            <p:ph idx="12" type="sldNum"/>
          </p:nvPr>
        </p:nvSpPr>
        <p:spPr>
          <a:xfrm>
            <a:off x="7010400" y="6548846"/>
            <a:ext cx="2133600" cy="309154"/>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50" name="Google Shape;250;p1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5"/>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56" name="Google Shape;256;p15"/>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10 petits immeubles résidentiels, un immeuble à bureaux et une école secondaire. Tous les bâtiments sont raccordés au réseau électrique principal et la plupart d'entre eux au réseau central de gaz naturel. </a:t>
            </a:r>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 </a:t>
            </a:r>
            <a:r>
              <a:rPr b="0" i="0" lang="en-US" sz="2000" u="none" cap="none" strike="noStrike">
                <a:solidFill>
                  <a:schemeClr val="dk1"/>
                </a:solidFill>
                <a:latin typeface="Calibri"/>
                <a:ea typeface="Calibri"/>
                <a:cs typeface="Calibri"/>
                <a:sym typeface="Calibri"/>
              </a:rPr>
              <a:t>Le </a:t>
            </a:r>
            <a:r>
              <a:rPr b="1" i="0" lang="en-US" sz="2000" u="none" cap="none" strike="noStrike">
                <a:solidFill>
                  <a:schemeClr val="dk1"/>
                </a:solidFill>
                <a:latin typeface="Calibri"/>
                <a:ea typeface="Calibri"/>
                <a:cs typeface="Calibri"/>
                <a:sym typeface="Calibri"/>
              </a:rPr>
              <a:t>nombre total d'habitants </a:t>
            </a:r>
            <a:r>
              <a:rPr b="0" i="0" lang="en-US" sz="2000" u="none" cap="none" strike="noStrike">
                <a:solidFill>
                  <a:schemeClr val="dk1"/>
                </a:solidFill>
                <a:latin typeface="Calibri"/>
                <a:ea typeface="Calibri"/>
                <a:cs typeface="Calibri"/>
                <a:sym typeface="Calibri"/>
              </a:rPr>
              <a:t>et la </a:t>
            </a:r>
            <a:r>
              <a:rPr b="1" i="0" lang="en-US" sz="2000" u="none" cap="none" strike="noStrike">
                <a:solidFill>
                  <a:schemeClr val="dk1"/>
                </a:solidFill>
                <a:latin typeface="Calibri"/>
                <a:ea typeface="Calibri"/>
                <a:cs typeface="Calibri"/>
                <a:sym typeface="Calibri"/>
              </a:rPr>
              <a:t>consommation moyenne annuelle de carburant et d'énergie électrique </a:t>
            </a:r>
            <a:r>
              <a:rPr b="0" i="0" lang="en-US" sz="2000" u="none" cap="none" strike="noStrike">
                <a:solidFill>
                  <a:schemeClr val="dk1"/>
                </a:solidFill>
                <a:latin typeface="Calibri"/>
                <a:ea typeface="Calibri"/>
                <a:cs typeface="Calibri"/>
                <a:sym typeface="Calibri"/>
              </a:rPr>
              <a:t>de tous les bâtiments du quartier    </a:t>
            </a:r>
            <a:endParaRPr b="0" i="0" sz="2000" u="none" cap="none" strike="noStrike">
              <a:solidFill>
                <a:schemeClr val="dk1"/>
              </a:solidFill>
              <a:latin typeface="Calibri"/>
              <a:ea typeface="Calibri"/>
              <a:cs typeface="Calibri"/>
              <a:sym typeface="Calibri"/>
            </a:endParaRPr>
          </a:p>
        </p:txBody>
      </p:sp>
      <p:sp>
        <p:nvSpPr>
          <p:cNvPr id="257" name="Google Shape;257;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u="sng">
              <a:solidFill>
                <a:srgbClr val="1A965E"/>
              </a:solidFill>
            </a:endParaRPr>
          </a:p>
        </p:txBody>
      </p:sp>
      <p:grpSp>
        <p:nvGrpSpPr>
          <p:cNvPr id="258" name="Google Shape;258;p15"/>
          <p:cNvGrpSpPr/>
          <p:nvPr/>
        </p:nvGrpSpPr>
        <p:grpSpPr>
          <a:xfrm>
            <a:off x="323578" y="3684993"/>
            <a:ext cx="8514080" cy="1145373"/>
            <a:chOff x="340512" y="3584452"/>
            <a:chExt cx="8514080" cy="1145373"/>
          </a:xfrm>
        </p:grpSpPr>
        <p:sp>
          <p:nvSpPr>
            <p:cNvPr id="259" name="Google Shape;259;p15"/>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liées aux opérations de construction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60" name="Google Shape;260;p15"/>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6"/>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67" name="Google Shape;267;p16"/>
          <p:cNvSpPr/>
          <p:nvPr/>
        </p:nvSpPr>
        <p:spPr>
          <a:xfrm>
            <a:off x="686559" y="5190618"/>
            <a:ext cx="801854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bâtiments résidentiels, les consommations annuelles sont données en tant que valeur totale agrégée pour tous les bâtiments de la catégorie</a:t>
            </a:r>
            <a:endParaRPr sz="1800">
              <a:solidFill>
                <a:srgbClr val="000000"/>
              </a:solidFill>
              <a:latin typeface="Calibri"/>
              <a:ea typeface="Calibri"/>
              <a:cs typeface="Calibri"/>
              <a:sym typeface="Calibri"/>
            </a:endParaRPr>
          </a:p>
        </p:txBody>
      </p:sp>
      <p:pic>
        <p:nvPicPr>
          <p:cNvPr id="268" name="Google Shape;268;p16"/>
          <p:cNvPicPr preferRelativeResize="0"/>
          <p:nvPr/>
        </p:nvPicPr>
        <p:blipFill rotWithShape="1">
          <a:blip r:embed="rId3">
            <a:alphaModFix/>
          </a:blip>
          <a:srcRect b="0" l="0" r="0" t="0"/>
          <a:stretch/>
        </p:blipFill>
        <p:spPr>
          <a:xfrm>
            <a:off x="184053" y="5360158"/>
            <a:ext cx="378512" cy="368806"/>
          </a:xfrm>
          <a:prstGeom prst="rect">
            <a:avLst/>
          </a:prstGeom>
          <a:noFill/>
          <a:ln>
            <a:noFill/>
          </a:ln>
        </p:spPr>
      </p:pic>
      <p:sp>
        <p:nvSpPr>
          <p:cNvPr id="269" name="Google Shape;269;p16"/>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sp>
        <p:nvSpPr>
          <p:cNvPr id="270" name="Google Shape;270;p16"/>
          <p:cNvSpPr/>
          <p:nvPr/>
        </p:nvSpPr>
        <p:spPr>
          <a:xfrm>
            <a:off x="184053" y="820521"/>
            <a:ext cx="277928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271" name="Google Shape;271;p16"/>
          <p:cNvGraphicFramePr/>
          <p:nvPr/>
        </p:nvGraphicFramePr>
        <p:xfrm>
          <a:off x="184053" y="1475800"/>
          <a:ext cx="3000000" cy="3000000"/>
        </p:xfrm>
        <a:graphic>
          <a:graphicData uri="http://schemas.openxmlformats.org/drawingml/2006/table">
            <a:tbl>
              <a:tblPr bandRow="1" firstRow="1">
                <a:noFill/>
                <a:tableStyleId>{7A3758DF-F433-4083-A9ED-2E76523C792B}</a:tableStyleId>
              </a:tblPr>
              <a:tblGrid>
                <a:gridCol w="5250100"/>
                <a:gridCol w="1079850"/>
                <a:gridCol w="870850"/>
                <a:gridCol w="147175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800"/>
                        <a:t>Bureau</a:t>
                      </a:r>
                      <a:endParaRPr sz="1800">
                        <a:solidFill>
                          <a:schemeClr val="lt1"/>
                        </a:solidFill>
                      </a:endParaRPr>
                    </a:p>
                  </a:txBody>
                  <a:tcPr marT="45725" marB="45725" marR="91450" marL="91450" anchor="ctr"/>
                </a:tc>
                <a:tc>
                  <a:txBody>
                    <a:bodyPr/>
                    <a:lstStyle/>
                    <a:p>
                      <a:pPr indent="0" lvl="0" marL="0" marR="0" rtl="0" algn="ctr">
                        <a:spcBef>
                          <a:spcPts val="0"/>
                        </a:spcBef>
                        <a:spcAft>
                          <a:spcPts val="0"/>
                        </a:spcAft>
                        <a:buNone/>
                      </a:pPr>
                      <a:r>
                        <a:rPr lang="en-US" sz="1800"/>
                        <a:t>École</a:t>
                      </a:r>
                      <a:endParaRPr sz="18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a:t>Bâtiments résidentiels (10)</a:t>
                      </a:r>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i="0" lang="en-US" sz="1600"/>
                        <a:t>Consommation annuelle de gaz naturel (m</a:t>
                      </a:r>
                      <a:r>
                        <a:rPr baseline="30000" i="0" lang="en-US" sz="1600"/>
                        <a:t>3</a:t>
                      </a:r>
                      <a:r>
                        <a:rPr i="0" lang="en-US" sz="1600"/>
                        <a:t>)</a:t>
                      </a:r>
                      <a:endParaRPr/>
                    </a:p>
                  </a:txBody>
                  <a:tcPr marT="45725" marB="45725" marR="91450" marL="91450" anchor="ctr"/>
                </a:tc>
                <a:tc>
                  <a:txBody>
                    <a:bodyPr/>
                    <a:lstStyle/>
                    <a:p>
                      <a:pPr indent="0" lvl="0" marL="0" marR="0" rtl="0" algn="ctr">
                        <a:spcBef>
                          <a:spcPts val="0"/>
                        </a:spcBef>
                        <a:spcAft>
                          <a:spcPts val="0"/>
                        </a:spcAft>
                        <a:buNone/>
                      </a:pPr>
                      <a:r>
                        <a:rPr lang="en-US" sz="1600"/>
                        <a:t>10769</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b="0" i="0" sz="1600" u="none" cap="none" strike="noStrike">
                        <a:solidFill>
                          <a:srgbClr val="000000"/>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lang="en-US" sz="1600">
                          <a:solidFill>
                            <a:schemeClr val="dk1"/>
                          </a:solidFill>
                        </a:rPr>
                        <a:t>23298</a:t>
                      </a:r>
                      <a:endParaRPr sz="1600">
                        <a:solidFill>
                          <a:schemeClr val="dk1"/>
                        </a:solidFill>
                      </a:endParaRPr>
                    </a:p>
                  </a:txBody>
                  <a:tcPr marT="45725" marB="45725" marR="91450" marL="91450" anchor="ctr"/>
                </a:tc>
              </a:tr>
              <a:tr h="370850">
                <a:tc>
                  <a:txBody>
                    <a:bodyPr/>
                    <a:lstStyle/>
                    <a:p>
                      <a:pPr indent="0" lvl="0" marL="0" marR="0" rtl="0" algn="l">
                        <a:spcBef>
                          <a:spcPts val="0"/>
                        </a:spcBef>
                        <a:spcAft>
                          <a:spcPts val="0"/>
                        </a:spcAft>
                        <a:buNone/>
                      </a:pPr>
                      <a:r>
                        <a:rPr i="0" lang="en-US" sz="1600"/>
                        <a:t>Consommation annuelle de fioul (lt)</a:t>
                      </a:r>
                      <a:endParaRPr i="0" sz="1600"/>
                    </a:p>
                  </a:txBody>
                  <a:tcPr marT="45725" marB="45725" marR="91450" marL="91450" anchor="ctr"/>
                </a:tc>
                <a:tc>
                  <a:txBody>
                    <a:bodyPr/>
                    <a:lstStyle/>
                    <a:p>
                      <a:pPr indent="0" lvl="0" marL="0" marR="0" rtl="0" algn="ctr">
                        <a:spcBef>
                          <a:spcPts val="0"/>
                        </a:spcBef>
                        <a:spcAft>
                          <a:spcPts val="0"/>
                        </a:spcAft>
                        <a:buNone/>
                      </a:pPr>
                      <a:r>
                        <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lang="en-US" sz="1600">
                          <a:solidFill>
                            <a:schemeClr val="dk1"/>
                          </a:solidFill>
                        </a:rPr>
                        <a:t>19105</a:t>
                      </a:r>
                      <a:endParaRPr sz="1600">
                        <a:solidFill>
                          <a:schemeClr val="dk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sz="1600">
                        <a:solidFill>
                          <a:schemeClr val="dk1"/>
                        </a:solidFill>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i="0" lang="en-US" sz="1600"/>
                        <a:t>Consommation annuelle d'électricité (kWh)</a:t>
                      </a:r>
                      <a:endParaRPr/>
                    </a:p>
                  </a:txBody>
                  <a:tcPr marT="45725" marB="45725" marR="91450" marL="91450" anchor="ctr"/>
                </a:tc>
                <a:tc>
                  <a:txBody>
                    <a:bodyPr/>
                    <a:lstStyle/>
                    <a:p>
                      <a:pPr indent="0" lvl="0" marL="0" marR="0" rtl="0" algn="ctr">
                        <a:spcBef>
                          <a:spcPts val="0"/>
                        </a:spcBef>
                        <a:spcAft>
                          <a:spcPts val="0"/>
                        </a:spcAft>
                        <a:buNone/>
                      </a:pPr>
                      <a:r>
                        <a:rPr lang="en-US" sz="1600"/>
                        <a:t>21624</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44765</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84882</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Plus faible pouvoir calorifique du gaz naturel [kWh/m</a:t>
                      </a:r>
                      <a:r>
                        <a:rPr b="0" baseline="30000" i="0" lang="en-US" sz="1600" u="none" cap="none" strike="noStrike">
                          <a:solidFill>
                            <a:schemeClr val="dk1"/>
                          </a:solidFill>
                          <a:latin typeface="Calibri"/>
                          <a:ea typeface="Calibri"/>
                          <a:cs typeface="Calibri"/>
                          <a:sym typeface="Calibri"/>
                        </a:rPr>
                        <a:t>3</a:t>
                      </a:r>
                      <a:r>
                        <a:rPr b="0" i="0" lang="en-US" sz="1600" u="none" cap="none" strike="noStrike">
                          <a:solidFill>
                            <a:schemeClr val="dk1"/>
                          </a:solidFill>
                          <a:latin typeface="Calibri"/>
                          <a:ea typeface="Calibri"/>
                          <a:cs typeface="Calibri"/>
                          <a:sym typeface="Calibri"/>
                        </a:rPr>
                        <a:t>]</a:t>
                      </a:r>
                      <a:endParaRPr i="0" sz="1600">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600"/>
                        <a:t>10,3</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10,3</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Valeur thermique inférieure du mazout [kWh/lt]</a:t>
                      </a:r>
                      <a:endParaRPr i="0" sz="1600">
                        <a:solidFill>
                          <a:schemeClr val="dk1"/>
                        </a:solidFill>
                      </a:endParaRPr>
                    </a:p>
                  </a:txBody>
                  <a:tcPr marT="45725" marB="45725" marR="91450" marL="91450" anchor="ctr"/>
                </a:tc>
                <a:tc>
                  <a:txBody>
                    <a:bodyPr/>
                    <a:lstStyle/>
                    <a:p>
                      <a:pPr indent="0" lvl="0" marL="0" marR="0" rtl="0" algn="ctr">
                        <a:spcBef>
                          <a:spcPts val="0"/>
                        </a:spcBef>
                        <a:spcAft>
                          <a:spcPts val="0"/>
                        </a:spcAft>
                        <a:buNone/>
                      </a:pPr>
                      <a:r>
                        <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9,9</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rgbClr val="000000"/>
                        </a:buClr>
                        <a:buSzPts val="1600"/>
                        <a:buFont typeface="Calibri"/>
                        <a:buNone/>
                      </a:pPr>
                      <a:r>
                        <a:rPr b="0" i="0" lang="en-US" sz="1600" u="none" cap="none" strike="noStrike">
                          <a:solidFill>
                            <a:srgbClr val="000000"/>
                          </a:solidFill>
                          <a:latin typeface="Calibri"/>
                          <a:ea typeface="Calibri"/>
                          <a:cs typeface="Calibri"/>
                          <a:sym typeface="Calibri"/>
                        </a:rPr>
                        <a:t>Coefficient d'émission de CO</a:t>
                      </a:r>
                      <a:r>
                        <a:rPr b="0" baseline="-25000" i="0" lang="en-US" sz="1600" u="none" cap="none" strike="noStrike">
                          <a:solidFill>
                            <a:srgbClr val="000000"/>
                          </a:solidFill>
                          <a:latin typeface="Calibri"/>
                          <a:ea typeface="Calibri"/>
                          <a:cs typeface="Calibri"/>
                          <a:sym typeface="Calibri"/>
                        </a:rPr>
                        <a:t>2</a:t>
                      </a:r>
                      <a:r>
                        <a:rPr b="0" i="0" lang="en-US" sz="1600" u="none" cap="none" strike="noStrike">
                          <a:solidFill>
                            <a:srgbClr val="000000"/>
                          </a:solidFill>
                          <a:latin typeface="Calibri"/>
                          <a:ea typeface="Calibri"/>
                          <a:cs typeface="Calibri"/>
                          <a:sym typeface="Calibri"/>
                        </a:rPr>
                        <a:t> éq. des </a:t>
                      </a:r>
                      <a:r>
                        <a:rPr b="0" i="0" lang="en-US" sz="1600" u="none" cap="none" strike="noStrike">
                          <a:solidFill>
                            <a:schemeClr val="dk1"/>
                          </a:solidFill>
                          <a:latin typeface="Calibri"/>
                          <a:ea typeface="Calibri"/>
                          <a:cs typeface="Calibri"/>
                          <a:sym typeface="Calibri"/>
                        </a:rPr>
                        <a:t>combustibles [kg CO</a:t>
                      </a:r>
                      <a:r>
                        <a:rPr b="0" baseline="-25000" i="0" lang="en-US" sz="1600" u="none" cap="none" strike="noStrike">
                          <a:solidFill>
                            <a:schemeClr val="dk1"/>
                          </a:solidFill>
                          <a:latin typeface="Calibri"/>
                          <a:ea typeface="Calibri"/>
                          <a:cs typeface="Calibri"/>
                          <a:sym typeface="Calibri"/>
                        </a:rPr>
                        <a:t>2</a:t>
                      </a:r>
                      <a:r>
                        <a:rPr b="0" i="0" lang="en-US" sz="1600" u="none" cap="none" strike="noStrike">
                          <a:solidFill>
                            <a:schemeClr val="dk1"/>
                          </a:solidFill>
                          <a:latin typeface="Calibri"/>
                          <a:ea typeface="Calibri"/>
                          <a:cs typeface="Calibri"/>
                          <a:sym typeface="Calibri"/>
                        </a:rPr>
                        <a:t> éq./KWh]</a:t>
                      </a:r>
                      <a:endParaRPr i="0" sz="1600" u="none">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600"/>
                        <a:t>0,237</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0,305</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0,237</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rgbClr val="000000"/>
                        </a:buClr>
                        <a:buSzPts val="1600"/>
                        <a:buFont typeface="Calibri"/>
                        <a:buNone/>
                      </a:pPr>
                      <a:r>
                        <a:rPr b="0" i="0" lang="en-US" sz="1600" u="none" cap="none" strike="noStrike">
                          <a:solidFill>
                            <a:srgbClr val="000000"/>
                          </a:solidFill>
                          <a:latin typeface="Calibri"/>
                          <a:ea typeface="Calibri"/>
                          <a:cs typeface="Calibri"/>
                          <a:sym typeface="Calibri"/>
                        </a:rPr>
                        <a:t>Coefficient d'émission de CO</a:t>
                      </a:r>
                      <a:r>
                        <a:rPr b="0" baseline="-25000" i="0" lang="en-US" sz="1600" u="none" cap="none" strike="noStrike">
                          <a:solidFill>
                            <a:srgbClr val="000000"/>
                          </a:solidFill>
                          <a:latin typeface="Calibri"/>
                          <a:ea typeface="Calibri"/>
                          <a:cs typeface="Calibri"/>
                          <a:sym typeface="Calibri"/>
                        </a:rPr>
                        <a:t>2</a:t>
                      </a:r>
                      <a:r>
                        <a:rPr b="0" i="0" lang="en-US" sz="1600" u="none" cap="none" strike="noStrike">
                          <a:solidFill>
                            <a:srgbClr val="000000"/>
                          </a:solidFill>
                          <a:latin typeface="Calibri"/>
                          <a:ea typeface="Calibri"/>
                          <a:cs typeface="Calibri"/>
                          <a:sym typeface="Calibri"/>
                        </a:rPr>
                        <a:t> éq. de l'énergie électrique </a:t>
                      </a:r>
                      <a:r>
                        <a:rPr b="0" i="0" lang="en-US" sz="1600" u="none" cap="none" strike="noStrike">
                          <a:solidFill>
                            <a:schemeClr val="dk1"/>
                          </a:solidFill>
                          <a:latin typeface="Calibri"/>
                          <a:ea typeface="Calibri"/>
                          <a:cs typeface="Calibri"/>
                          <a:sym typeface="Calibri"/>
                        </a:rPr>
                        <a:t>[kg CO</a:t>
                      </a:r>
                      <a:r>
                        <a:rPr b="0" baseline="-25000" i="0" lang="en-US" sz="1600" u="none" cap="none" strike="noStrike">
                          <a:solidFill>
                            <a:schemeClr val="dk1"/>
                          </a:solidFill>
                          <a:latin typeface="Calibri"/>
                          <a:ea typeface="Calibri"/>
                          <a:cs typeface="Calibri"/>
                          <a:sym typeface="Calibri"/>
                        </a:rPr>
                        <a:t>2</a:t>
                      </a:r>
                      <a:r>
                        <a:rPr b="0" i="0" lang="en-US" sz="1600" u="none" cap="none" strike="noStrike">
                          <a:solidFill>
                            <a:schemeClr val="dk1"/>
                          </a:solidFill>
                          <a:latin typeface="Calibri"/>
                          <a:ea typeface="Calibri"/>
                          <a:cs typeface="Calibri"/>
                          <a:sym typeface="Calibri"/>
                        </a:rPr>
                        <a:t> éq./KWh]</a:t>
                      </a:r>
                      <a:endParaRPr i="0" sz="1600" u="none">
                        <a:solidFill>
                          <a:schemeClr val="dk1"/>
                        </a:solidFill>
                      </a:endParaRPr>
                    </a:p>
                  </a:txBody>
                  <a:tcPr marT="45725" marB="45725" marR="91450" marL="91450" anchor="ctr"/>
                </a:tc>
                <a:tc gridSpan="3">
                  <a:txBody>
                    <a:bodyPr/>
                    <a:lstStyle/>
                    <a:p>
                      <a:pPr indent="0" lvl="0" marL="0" marR="0" rtl="0" algn="ctr">
                        <a:spcBef>
                          <a:spcPts val="0"/>
                        </a:spcBef>
                        <a:spcAft>
                          <a:spcPts val="0"/>
                        </a:spcAft>
                        <a:buNone/>
                      </a:pPr>
                      <a:r>
                        <a:rPr lang="en-US" sz="1600"/>
                        <a:t>1,167</a:t>
                      </a:r>
                      <a:endParaRPr sz="1600"/>
                    </a:p>
                  </a:txBody>
                  <a:tcPr marT="45725" marB="45725" marR="91450" marL="0" anchor="ctr"/>
                </a:tc>
                <a:tc hMerge="1"/>
                <a:tc hMerge="1"/>
              </a:tr>
              <a:tr h="370850">
                <a:tc>
                  <a:txBody>
                    <a:bodyPr/>
                    <a:lstStyle/>
                    <a:p>
                      <a:pPr indent="0" lvl="0" marL="0" marR="0" rtl="0" algn="l">
                        <a:lnSpc>
                          <a:spcPct val="100000"/>
                        </a:lnSpc>
                        <a:spcBef>
                          <a:spcPts val="0"/>
                        </a:spcBef>
                        <a:spcAft>
                          <a:spcPts val="0"/>
                        </a:spcAft>
                        <a:buClr>
                          <a:schemeClr val="dk1"/>
                        </a:buClr>
                        <a:buSzPts val="1600"/>
                        <a:buFont typeface="Calibri"/>
                        <a:buNone/>
                      </a:pPr>
                      <a:r>
                        <a:rPr i="0" lang="en-US" sz="1600" u="none">
                          <a:solidFill>
                            <a:schemeClr val="dk1"/>
                          </a:solidFill>
                        </a:rPr>
                        <a:t>Nombre total d'habitants</a:t>
                      </a:r>
                      <a:endParaRPr/>
                    </a:p>
                  </a:txBody>
                  <a:tcPr marT="45725" marB="45725" marR="91450" marL="91450" anchor="ctr"/>
                </a:tc>
                <a:tc gridSpan="3">
                  <a:txBody>
                    <a:bodyPr/>
                    <a:lstStyle/>
                    <a:p>
                      <a:pPr indent="0" lvl="0" marL="0" marR="0" rtl="0" algn="ctr">
                        <a:spcBef>
                          <a:spcPts val="0"/>
                        </a:spcBef>
                        <a:spcAft>
                          <a:spcPts val="0"/>
                        </a:spcAft>
                        <a:buNone/>
                      </a:pPr>
                      <a:r>
                        <a:rPr lang="en-US" sz="1600">
                          <a:solidFill>
                            <a:schemeClr val="dk1"/>
                          </a:solidFill>
                        </a:rPr>
                        <a:t>500</a:t>
                      </a:r>
                      <a:endParaRPr sz="1600">
                        <a:solidFill>
                          <a:schemeClr val="dk1"/>
                        </a:solidFill>
                      </a:endParaRPr>
                    </a:p>
                  </a:txBody>
                  <a:tcPr marT="45725" marB="45725" marR="91450" marL="0" anchor="ctr"/>
                </a:tc>
                <a:tc hMerge="1"/>
                <a:tc hMerge="1"/>
              </a:tr>
            </a:tbl>
          </a:graphicData>
        </a:graphic>
      </p:graphicFrame>
      <p:sp>
        <p:nvSpPr>
          <p:cNvPr id="272" name="Google Shape;272;p16"/>
          <p:cNvSpPr/>
          <p:nvPr/>
        </p:nvSpPr>
        <p:spPr>
          <a:xfrm>
            <a:off x="6968378" y="806697"/>
            <a:ext cx="182002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1,2,5</a:t>
            </a:r>
            <a:endParaRPr sz="24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78" name="Google Shape;278;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a:solidFill>
                <a:srgbClr val="00B050"/>
              </a:solidFill>
            </a:endParaRPr>
          </a:p>
        </p:txBody>
      </p:sp>
      <p:sp>
        <p:nvSpPr>
          <p:cNvPr id="279" name="Google Shape;279;p17"/>
          <p:cNvSpPr/>
          <p:nvPr/>
        </p:nvSpPr>
        <p:spPr>
          <a:xfrm>
            <a:off x="7850353" y="900000"/>
            <a:ext cx="115818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6</a:t>
            </a:r>
            <a:endParaRPr sz="2400">
              <a:solidFill>
                <a:schemeClr val="lt1"/>
              </a:solidFill>
              <a:latin typeface="Calibri"/>
              <a:ea typeface="Calibri"/>
              <a:cs typeface="Calibri"/>
              <a:sym typeface="Calibri"/>
            </a:endParaRPr>
          </a:p>
        </p:txBody>
      </p:sp>
      <p:sp>
        <p:nvSpPr>
          <p:cNvPr id="280" name="Google Shape;280;p17"/>
          <p:cNvSpPr/>
          <p:nvPr/>
        </p:nvSpPr>
        <p:spPr>
          <a:xfrm>
            <a:off x="327621" y="1104014"/>
            <a:ext cx="799963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consommation annuelle totale par source d'énergie (combustible, chaleur/froid urbain, électricité) </a:t>
            </a:r>
            <a:r>
              <a:rPr lang="en-US" sz="2000">
                <a:solidFill>
                  <a:schemeClr val="dk1"/>
                </a:solidFill>
                <a:latin typeface="Calibri"/>
                <a:ea typeface="Calibri"/>
                <a:cs typeface="Calibri"/>
                <a:sym typeface="Calibri"/>
              </a:rPr>
              <a:t>pour tous les bâtiments du quartier </a:t>
            </a:r>
            <a:endParaRPr b="1" sz="2000">
              <a:solidFill>
                <a:schemeClr val="dk1"/>
              </a:solidFill>
              <a:latin typeface="Calibri"/>
              <a:ea typeface="Calibri"/>
              <a:cs typeface="Calibri"/>
              <a:sym typeface="Calibri"/>
            </a:endParaRPr>
          </a:p>
        </p:txBody>
      </p:sp>
      <p:sp>
        <p:nvSpPr>
          <p:cNvPr id="281" name="Google Shape;281;p17"/>
          <p:cNvSpPr/>
          <p:nvPr/>
        </p:nvSpPr>
        <p:spPr>
          <a:xfrm>
            <a:off x="347044" y="1869668"/>
            <a:ext cx="472962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Gaz naturel (10769 + 0 + 23298) = </a:t>
            </a:r>
            <a:r>
              <a:rPr b="1" lang="en-US" sz="2000">
                <a:solidFill>
                  <a:schemeClr val="dk1"/>
                </a:solidFill>
                <a:latin typeface="Calibri"/>
                <a:ea typeface="Calibri"/>
                <a:cs typeface="Calibri"/>
                <a:sym typeface="Calibri"/>
              </a:rPr>
              <a:t>34067 </a:t>
            </a:r>
            <a:r>
              <a:rPr lang="en-US" sz="2000">
                <a:solidFill>
                  <a:schemeClr val="dk1"/>
                </a:solidFill>
                <a:latin typeface="Calibri"/>
                <a:ea typeface="Calibri"/>
                <a:cs typeface="Calibri"/>
                <a:sym typeface="Calibri"/>
              </a:rPr>
              <a:t>m</a:t>
            </a:r>
            <a:r>
              <a:rPr baseline="30000" lang="en-US" sz="2000">
                <a:solidFill>
                  <a:schemeClr val="dk1"/>
                </a:solidFill>
                <a:latin typeface="Calibri"/>
                <a:ea typeface="Calibri"/>
                <a:cs typeface="Calibri"/>
                <a:sym typeface="Calibri"/>
              </a:rPr>
              <a:t>3</a:t>
            </a:r>
            <a:endParaRPr baseline="30000" sz="2000">
              <a:solidFill>
                <a:schemeClr val="dk1"/>
              </a:solidFill>
              <a:latin typeface="Calibri"/>
              <a:ea typeface="Calibri"/>
              <a:cs typeface="Calibri"/>
              <a:sym typeface="Calibri"/>
            </a:endParaRPr>
          </a:p>
        </p:txBody>
      </p:sp>
      <p:sp>
        <p:nvSpPr>
          <p:cNvPr id="282" name="Google Shape;282;p17"/>
          <p:cNvSpPr/>
          <p:nvPr/>
        </p:nvSpPr>
        <p:spPr>
          <a:xfrm>
            <a:off x="7808019" y="3250678"/>
            <a:ext cx="114971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4</a:t>
            </a:r>
            <a:endParaRPr sz="2400">
              <a:solidFill>
                <a:schemeClr val="lt1"/>
              </a:solidFill>
              <a:latin typeface="Calibri"/>
              <a:ea typeface="Calibri"/>
              <a:cs typeface="Calibri"/>
              <a:sym typeface="Calibri"/>
            </a:endParaRPr>
          </a:p>
        </p:txBody>
      </p:sp>
      <p:sp>
        <p:nvSpPr>
          <p:cNvPr id="283" name="Google Shape;283;p17"/>
          <p:cNvSpPr/>
          <p:nvPr/>
        </p:nvSpPr>
        <p:spPr>
          <a:xfrm>
            <a:off x="347044" y="3457578"/>
            <a:ext cx="7740375"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liées à l'exploitation des bâtiments</a:t>
            </a:r>
            <a:r>
              <a:rPr lang="en-US" sz="2000">
                <a:solidFill>
                  <a:schemeClr val="dk1"/>
                </a:solidFill>
                <a:latin typeface="Calibri"/>
                <a:ea typeface="Calibri"/>
                <a:cs typeface="Calibri"/>
                <a:sym typeface="Calibri"/>
              </a:rPr>
              <a:t>, pour tous les bâtiments du voisinage</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284" name="Google Shape;284;p17"/>
          <p:cNvSpPr/>
          <p:nvPr/>
        </p:nvSpPr>
        <p:spPr>
          <a:xfrm>
            <a:off x="347044" y="2335133"/>
            <a:ext cx="548161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Mazout (0 + 19105 + 0) = </a:t>
            </a:r>
            <a:r>
              <a:rPr b="1" lang="en-US" sz="2000">
                <a:solidFill>
                  <a:schemeClr val="dk1"/>
                </a:solidFill>
                <a:latin typeface="Calibri"/>
                <a:ea typeface="Calibri"/>
                <a:cs typeface="Calibri"/>
                <a:sym typeface="Calibri"/>
              </a:rPr>
              <a:t>19105 </a:t>
            </a:r>
            <a:r>
              <a:rPr lang="en-US" sz="2000">
                <a:solidFill>
                  <a:schemeClr val="dk1"/>
                </a:solidFill>
                <a:latin typeface="Calibri"/>
                <a:ea typeface="Calibri"/>
                <a:cs typeface="Calibri"/>
                <a:sym typeface="Calibri"/>
              </a:rPr>
              <a:t>lt</a:t>
            </a:r>
            <a:endParaRPr baseline="30000" sz="2000">
              <a:solidFill>
                <a:schemeClr val="dk1"/>
              </a:solidFill>
              <a:latin typeface="Calibri"/>
              <a:ea typeface="Calibri"/>
              <a:cs typeface="Calibri"/>
              <a:sym typeface="Calibri"/>
            </a:endParaRPr>
          </a:p>
        </p:txBody>
      </p:sp>
      <p:sp>
        <p:nvSpPr>
          <p:cNvPr id="285" name="Google Shape;285;p17"/>
          <p:cNvSpPr/>
          <p:nvPr/>
        </p:nvSpPr>
        <p:spPr>
          <a:xfrm>
            <a:off x="347044" y="2792997"/>
            <a:ext cx="559480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Électricité (21624 + 44765 + 84882) = </a:t>
            </a:r>
            <a:r>
              <a:rPr b="1" lang="en-US" sz="2000">
                <a:solidFill>
                  <a:schemeClr val="dk1"/>
                </a:solidFill>
                <a:latin typeface="Calibri"/>
                <a:ea typeface="Calibri"/>
                <a:cs typeface="Calibri"/>
                <a:sym typeface="Calibri"/>
              </a:rPr>
              <a:t>151271 </a:t>
            </a:r>
            <a:r>
              <a:rPr lang="en-US" sz="2000">
                <a:solidFill>
                  <a:schemeClr val="dk1"/>
                </a:solidFill>
                <a:latin typeface="Calibri"/>
                <a:ea typeface="Calibri"/>
                <a:cs typeface="Calibri"/>
                <a:sym typeface="Calibri"/>
              </a:rPr>
              <a:t>kWh</a:t>
            </a:r>
            <a:endParaRPr baseline="30000" sz="2000">
              <a:solidFill>
                <a:schemeClr val="dk1"/>
              </a:solidFill>
              <a:latin typeface="Calibri"/>
              <a:ea typeface="Calibri"/>
              <a:cs typeface="Calibri"/>
              <a:sym typeface="Calibri"/>
            </a:endParaRPr>
          </a:p>
        </p:txBody>
      </p:sp>
      <p:sp>
        <p:nvSpPr>
          <p:cNvPr id="286" name="Google Shape;286;p17"/>
          <p:cNvSpPr/>
          <p:nvPr/>
        </p:nvSpPr>
        <p:spPr>
          <a:xfrm>
            <a:off x="347044" y="4202827"/>
            <a:ext cx="870942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Gaz naturel (34067 m</a:t>
            </a:r>
            <a:r>
              <a:rPr baseline="30000" lang="en-US" sz="2000">
                <a:solidFill>
                  <a:schemeClr val="dk1"/>
                </a:solidFill>
                <a:latin typeface="Calibri"/>
                <a:ea typeface="Calibri"/>
                <a:cs typeface="Calibri"/>
                <a:sym typeface="Calibri"/>
              </a:rPr>
              <a:t>3 x </a:t>
            </a:r>
            <a:r>
              <a:rPr lang="en-US" sz="2000">
                <a:solidFill>
                  <a:schemeClr val="dk1"/>
                </a:solidFill>
                <a:latin typeface="Calibri"/>
                <a:ea typeface="Calibri"/>
                <a:cs typeface="Calibri"/>
                <a:sym typeface="Calibri"/>
              </a:rPr>
              <a:t>10,3 kWh/m</a:t>
            </a:r>
            <a:r>
              <a:rPr baseline="30000" lang="en-US" sz="2000">
                <a:solidFill>
                  <a:schemeClr val="dk1"/>
                </a:solidFill>
                <a:latin typeface="Calibri"/>
                <a:ea typeface="Calibri"/>
                <a:cs typeface="Calibri"/>
                <a:sym typeface="Calibri"/>
              </a:rPr>
              <a:t>3 x 0,237 kgCO</a:t>
            </a:r>
            <a:r>
              <a:rPr baseline="-25000" lang="en-US" sz="2000">
                <a:solidFill>
                  <a:schemeClr val="dk1"/>
                </a:solidFill>
                <a:latin typeface="Calibri"/>
                <a:ea typeface="Calibri"/>
                <a:cs typeface="Calibri"/>
                <a:sym typeface="Calibri"/>
              </a:rPr>
              <a:t>2</a:t>
            </a:r>
            <a:r>
              <a:rPr lang="en-US" sz="2000">
                <a:solidFill>
                  <a:schemeClr val="dk1"/>
                </a:solidFill>
                <a:latin typeface="Calibri"/>
                <a:ea typeface="Calibri"/>
                <a:cs typeface="Calibri"/>
                <a:sym typeface="Calibri"/>
              </a:rPr>
              <a:t> eq./kWh) = </a:t>
            </a:r>
            <a:r>
              <a:rPr b="1" lang="en-US" sz="2000">
                <a:solidFill>
                  <a:schemeClr val="dk1"/>
                </a:solidFill>
                <a:latin typeface="Calibri"/>
                <a:ea typeface="Calibri"/>
                <a:cs typeface="Calibri"/>
                <a:sym typeface="Calibri"/>
              </a:rPr>
              <a:t>83161</a:t>
            </a:r>
            <a:r>
              <a:rPr lang="en-US" sz="2000">
                <a:solidFill>
                  <a:schemeClr val="dk1"/>
                </a:solidFill>
                <a:latin typeface="Calibri"/>
                <a:ea typeface="Calibri"/>
                <a:cs typeface="Calibri"/>
                <a:sym typeface="Calibri"/>
              </a:rPr>
              <a:t> kgCO</a:t>
            </a:r>
            <a:r>
              <a:rPr baseline="-25000" lang="en-US" sz="2000">
                <a:solidFill>
                  <a:schemeClr val="dk1"/>
                </a:solidFill>
                <a:latin typeface="Calibri"/>
                <a:ea typeface="Calibri"/>
                <a:cs typeface="Calibri"/>
                <a:sym typeface="Calibri"/>
              </a:rPr>
              <a:t>2 </a:t>
            </a:r>
            <a:r>
              <a:rPr lang="en-US" sz="2000">
                <a:solidFill>
                  <a:schemeClr val="dk1"/>
                </a:solidFill>
                <a:latin typeface="Calibri"/>
                <a:ea typeface="Calibri"/>
                <a:cs typeface="Calibri"/>
                <a:sym typeface="Calibri"/>
              </a:rPr>
              <a:t>eq </a:t>
            </a:r>
            <a:endParaRPr sz="2000">
              <a:solidFill>
                <a:schemeClr val="dk1"/>
              </a:solidFill>
              <a:latin typeface="Calibri"/>
              <a:ea typeface="Calibri"/>
              <a:cs typeface="Calibri"/>
              <a:sym typeface="Calibri"/>
            </a:endParaRPr>
          </a:p>
        </p:txBody>
      </p:sp>
      <p:sp>
        <p:nvSpPr>
          <p:cNvPr id="287" name="Google Shape;287;p17"/>
          <p:cNvSpPr/>
          <p:nvPr/>
        </p:nvSpPr>
        <p:spPr>
          <a:xfrm>
            <a:off x="347043" y="4668292"/>
            <a:ext cx="838765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Mazout (19105 lt x 9,9 kWh/m3 x 0,305 kg éq. de CO2/kWh ) = 57688 kgéq. de CO2 </a:t>
            </a:r>
            <a:endParaRPr baseline="30000" sz="2000">
              <a:solidFill>
                <a:schemeClr val="dk1"/>
              </a:solidFill>
              <a:latin typeface="Calibri"/>
              <a:ea typeface="Calibri"/>
              <a:cs typeface="Calibri"/>
              <a:sym typeface="Calibri"/>
            </a:endParaRPr>
          </a:p>
        </p:txBody>
      </p:sp>
      <p:sp>
        <p:nvSpPr>
          <p:cNvPr id="288" name="Google Shape;288;p17"/>
          <p:cNvSpPr/>
          <p:nvPr/>
        </p:nvSpPr>
        <p:spPr>
          <a:xfrm>
            <a:off x="347044" y="5126156"/>
            <a:ext cx="746101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Électricité (151271 kWh x 1,167 kgCO2 éq./kWh) = </a:t>
            </a:r>
            <a:r>
              <a:rPr b="1" lang="en-US" sz="2000">
                <a:solidFill>
                  <a:schemeClr val="dk1"/>
                </a:solidFill>
                <a:latin typeface="Calibri"/>
                <a:ea typeface="Calibri"/>
                <a:cs typeface="Calibri"/>
                <a:sym typeface="Calibri"/>
              </a:rPr>
              <a:t>176533 </a:t>
            </a:r>
            <a:r>
              <a:rPr lang="en-US" sz="2000">
                <a:solidFill>
                  <a:schemeClr val="dk1"/>
                </a:solidFill>
                <a:latin typeface="Calibri"/>
                <a:ea typeface="Calibri"/>
                <a:cs typeface="Calibri"/>
                <a:sym typeface="Calibri"/>
              </a:rPr>
              <a:t>kgCO</a:t>
            </a:r>
            <a:r>
              <a:rPr baseline="-25000" lang="en-US" sz="2000">
                <a:solidFill>
                  <a:schemeClr val="dk1"/>
                </a:solidFill>
                <a:latin typeface="Calibri"/>
                <a:ea typeface="Calibri"/>
                <a:cs typeface="Calibri"/>
                <a:sym typeface="Calibri"/>
              </a:rPr>
              <a:t>2 </a:t>
            </a:r>
            <a:r>
              <a:rPr lang="en-US" sz="2000">
                <a:solidFill>
                  <a:schemeClr val="dk1"/>
                </a:solidFill>
                <a:latin typeface="Calibri"/>
                <a:ea typeface="Calibri"/>
                <a:cs typeface="Calibri"/>
                <a:sym typeface="Calibri"/>
              </a:rPr>
              <a:t>éq </a:t>
            </a:r>
            <a:endParaRPr baseline="30000" sz="2000">
              <a:solidFill>
                <a:schemeClr val="dk1"/>
              </a:solidFill>
              <a:latin typeface="Calibri"/>
              <a:ea typeface="Calibri"/>
              <a:cs typeface="Calibri"/>
              <a:sym typeface="Calibri"/>
            </a:endParaRPr>
          </a:p>
        </p:txBody>
      </p:sp>
      <p:sp>
        <p:nvSpPr>
          <p:cNvPr id="289" name="Google Shape;289;p17"/>
          <p:cNvSpPr/>
          <p:nvPr/>
        </p:nvSpPr>
        <p:spPr>
          <a:xfrm>
            <a:off x="347044" y="5591861"/>
            <a:ext cx="751846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Émissions totales de CO</a:t>
            </a:r>
            <a:r>
              <a:rPr b="1" baseline="-25000" lang="en-US" sz="2000">
                <a:solidFill>
                  <a:schemeClr val="dk1"/>
                </a:solidFill>
                <a:latin typeface="Calibri"/>
                <a:ea typeface="Calibri"/>
                <a:cs typeface="Calibri"/>
                <a:sym typeface="Calibri"/>
              </a:rPr>
              <a:t>2 éq</a:t>
            </a:r>
            <a:r>
              <a:rPr b="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83161 + 57688 + 176533) = </a:t>
            </a:r>
            <a:r>
              <a:rPr b="1" lang="en-US" sz="2000">
                <a:solidFill>
                  <a:schemeClr val="dk1"/>
                </a:solidFill>
                <a:latin typeface="Calibri"/>
                <a:ea typeface="Calibri"/>
                <a:cs typeface="Calibri"/>
                <a:sym typeface="Calibri"/>
              </a:rPr>
              <a:t>317382 </a:t>
            </a:r>
            <a:r>
              <a:rPr lang="en-US" sz="2000">
                <a:solidFill>
                  <a:schemeClr val="dk1"/>
                </a:solidFill>
                <a:latin typeface="Calibri"/>
                <a:ea typeface="Calibri"/>
                <a:cs typeface="Calibri"/>
                <a:sym typeface="Calibri"/>
              </a:rPr>
              <a:t>kgCO</a:t>
            </a:r>
            <a:r>
              <a:rPr baseline="-25000" lang="en-US" sz="2000">
                <a:solidFill>
                  <a:schemeClr val="dk1"/>
                </a:solidFill>
                <a:latin typeface="Calibri"/>
                <a:ea typeface="Calibri"/>
                <a:cs typeface="Calibri"/>
                <a:sym typeface="Calibri"/>
              </a:rPr>
              <a:t>2 </a:t>
            </a:r>
            <a:r>
              <a:rPr lang="en-US" sz="2000">
                <a:solidFill>
                  <a:schemeClr val="dk1"/>
                </a:solidFill>
                <a:latin typeface="Calibri"/>
                <a:ea typeface="Calibri"/>
                <a:cs typeface="Calibri"/>
                <a:sym typeface="Calibri"/>
              </a:rPr>
              <a:t>éq </a:t>
            </a:r>
            <a:endParaRPr baseline="30000" sz="20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id="294" name="Google Shape;294;p18"/>
          <p:cNvPicPr preferRelativeResize="0"/>
          <p:nvPr/>
        </p:nvPicPr>
        <p:blipFill rotWithShape="1">
          <a:blip r:embed="rId3">
            <a:alphaModFix/>
          </a:blip>
          <a:srcRect b="0" l="0" r="0" t="0"/>
          <a:stretch/>
        </p:blipFill>
        <p:spPr>
          <a:xfrm>
            <a:off x="5302781" y="1529828"/>
            <a:ext cx="2969468" cy="1962928"/>
          </a:xfrm>
          <a:prstGeom prst="rect">
            <a:avLst/>
          </a:prstGeom>
          <a:noFill/>
          <a:ln>
            <a:noFill/>
          </a:ln>
        </p:spPr>
      </p:pic>
      <p:sp>
        <p:nvSpPr>
          <p:cNvPr id="295" name="Google Shape;295;p18"/>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96" name="Google Shape;296;p1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297" name="Google Shape;297;p18"/>
          <p:cNvSpPr/>
          <p:nvPr/>
        </p:nvSpPr>
        <p:spPr>
          <a:xfrm>
            <a:off x="7850351" y="900000"/>
            <a:ext cx="1124315"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6</a:t>
            </a:r>
            <a:endParaRPr sz="2400">
              <a:solidFill>
                <a:schemeClr val="lt1"/>
              </a:solidFill>
              <a:latin typeface="Calibri"/>
              <a:ea typeface="Calibri"/>
              <a:cs typeface="Calibri"/>
              <a:sym typeface="Calibri"/>
            </a:endParaRPr>
          </a:p>
        </p:txBody>
      </p:sp>
      <p:sp>
        <p:nvSpPr>
          <p:cNvPr id="298" name="Google Shape;298;p18"/>
          <p:cNvSpPr/>
          <p:nvPr/>
        </p:nvSpPr>
        <p:spPr>
          <a:xfrm>
            <a:off x="347044" y="992454"/>
            <a:ext cx="790825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par habitant</a:t>
            </a:r>
            <a:endParaRPr b="1" sz="2000">
              <a:solidFill>
                <a:schemeClr val="dk1"/>
              </a:solidFill>
              <a:latin typeface="Calibri"/>
              <a:ea typeface="Calibri"/>
              <a:cs typeface="Calibri"/>
              <a:sym typeface="Calibri"/>
            </a:endParaRPr>
          </a:p>
        </p:txBody>
      </p:sp>
      <p:grpSp>
        <p:nvGrpSpPr>
          <p:cNvPr id="299" name="Google Shape;299;p18"/>
          <p:cNvGrpSpPr/>
          <p:nvPr/>
        </p:nvGrpSpPr>
        <p:grpSpPr>
          <a:xfrm>
            <a:off x="498622" y="1737202"/>
            <a:ext cx="7611974" cy="1352238"/>
            <a:chOff x="1057193" y="4877535"/>
            <a:chExt cx="7611974" cy="1352238"/>
          </a:xfrm>
        </p:grpSpPr>
        <p:sp>
          <p:nvSpPr>
            <p:cNvPr id="300" name="Google Shape;300;p18"/>
            <p:cNvSpPr/>
            <p:nvPr/>
          </p:nvSpPr>
          <p:spPr>
            <a:xfrm>
              <a:off x="3546509" y="4974726"/>
              <a:ext cx="213375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Nombre total d'habitants</a:t>
              </a:r>
              <a:endParaRPr b="1" i="1" sz="1600">
                <a:solidFill>
                  <a:schemeClr val="dk1"/>
                </a:solidFill>
                <a:latin typeface="Calibri"/>
                <a:ea typeface="Calibri"/>
                <a:cs typeface="Calibri"/>
                <a:sym typeface="Calibri"/>
              </a:endParaRPr>
            </a:p>
          </p:txBody>
        </p:sp>
        <p:sp>
          <p:nvSpPr>
            <p:cNvPr id="301" name="Google Shape;301;p18"/>
            <p:cNvSpPr txBox="1"/>
            <p:nvPr/>
          </p:nvSpPr>
          <p:spPr>
            <a:xfrm>
              <a:off x="1103158" y="5568053"/>
              <a:ext cx="207076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317382 kgCO</a:t>
              </a:r>
              <a:r>
                <a:rPr baseline="-25000" lang="en-US" sz="2000" u="sng">
                  <a:solidFill>
                    <a:schemeClr val="dk1"/>
                  </a:solidFill>
                  <a:latin typeface="Calibri"/>
                  <a:ea typeface="Calibri"/>
                  <a:cs typeface="Calibri"/>
                  <a:sym typeface="Calibri"/>
                </a:rPr>
                <a:t>2 </a:t>
              </a:r>
              <a:r>
                <a:rPr lang="en-US" sz="2000" u="sng">
                  <a:solidFill>
                    <a:schemeClr val="dk1"/>
                  </a:solidFill>
                  <a:latin typeface="Calibri"/>
                  <a:ea typeface="Calibri"/>
                  <a:cs typeface="Calibri"/>
                  <a:sym typeface="Calibri"/>
                </a:rPr>
                <a:t>eq </a:t>
              </a:r>
              <a:endParaRPr/>
            </a:p>
          </p:txBody>
        </p:sp>
        <p:sp>
          <p:nvSpPr>
            <p:cNvPr id="302" name="Google Shape;302;p18"/>
            <p:cNvSpPr/>
            <p:nvPr/>
          </p:nvSpPr>
          <p:spPr>
            <a:xfrm>
              <a:off x="3099883" y="5306443"/>
              <a:ext cx="564577"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303" name="Google Shape;303;p18"/>
            <p:cNvSpPr/>
            <p:nvPr/>
          </p:nvSpPr>
          <p:spPr>
            <a:xfrm>
              <a:off x="5378942" y="5306443"/>
              <a:ext cx="52931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5400" cap="none">
                  <a:solidFill>
                    <a:srgbClr val="FC7876"/>
                  </a:solidFill>
                  <a:latin typeface="Calibri"/>
                  <a:ea typeface="Calibri"/>
                  <a:cs typeface="Calibri"/>
                  <a:sym typeface="Calibri"/>
                </a:rPr>
                <a:t>=</a:t>
              </a:r>
              <a:endParaRPr b="1" sz="5400" cap="none">
                <a:solidFill>
                  <a:srgbClr val="FC7876"/>
                </a:solidFill>
                <a:latin typeface="Calibri"/>
                <a:ea typeface="Calibri"/>
                <a:cs typeface="Calibri"/>
                <a:sym typeface="Calibri"/>
              </a:endParaRPr>
            </a:p>
          </p:txBody>
        </p:sp>
        <p:sp>
          <p:nvSpPr>
            <p:cNvPr id="304" name="Google Shape;304;p18"/>
            <p:cNvSpPr/>
            <p:nvPr/>
          </p:nvSpPr>
          <p:spPr>
            <a:xfrm>
              <a:off x="1057193" y="4877535"/>
              <a:ext cx="2043245" cy="666351"/>
            </a:xfrm>
            <a:prstGeom prst="roundRect">
              <a:avLst>
                <a:gd fmla="val 16667" name="adj"/>
              </a:avLst>
            </a:prstGeom>
            <a:solidFill>
              <a:srgbClr val="CCC0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Émissions totales de CO</a:t>
              </a:r>
              <a:r>
                <a:rPr b="1" baseline="-25000" lang="en-US" sz="1800">
                  <a:solidFill>
                    <a:schemeClr val="lt1"/>
                  </a:solidFill>
                  <a:latin typeface="Calibri"/>
                  <a:ea typeface="Calibri"/>
                  <a:cs typeface="Calibri"/>
                  <a:sym typeface="Calibri"/>
                </a:rPr>
                <a:t>2</a:t>
              </a:r>
              <a:r>
                <a:rPr b="1" lang="en-US" sz="1800">
                  <a:solidFill>
                    <a:schemeClr val="lt1"/>
                  </a:solidFill>
                  <a:latin typeface="Calibri"/>
                  <a:ea typeface="Calibri"/>
                  <a:cs typeface="Calibri"/>
                  <a:sym typeface="Calibri"/>
                </a:rPr>
                <a:t> éq.</a:t>
              </a:r>
              <a:endParaRPr b="1" sz="1800">
                <a:solidFill>
                  <a:schemeClr val="lt1"/>
                </a:solidFill>
                <a:latin typeface="Calibri"/>
                <a:ea typeface="Calibri"/>
                <a:cs typeface="Calibri"/>
                <a:sym typeface="Calibri"/>
              </a:endParaRPr>
            </a:p>
          </p:txBody>
        </p:sp>
        <p:sp>
          <p:nvSpPr>
            <p:cNvPr id="305" name="Google Shape;305;p18"/>
            <p:cNvSpPr txBox="1"/>
            <p:nvPr/>
          </p:nvSpPr>
          <p:spPr>
            <a:xfrm>
              <a:off x="3692475" y="5568053"/>
              <a:ext cx="180459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500 habitants</a:t>
              </a:r>
              <a:endParaRPr baseline="30000" sz="2000" u="sng">
                <a:solidFill>
                  <a:schemeClr val="dk1"/>
                </a:solidFill>
                <a:latin typeface="Calibri"/>
                <a:ea typeface="Calibri"/>
                <a:cs typeface="Calibri"/>
                <a:sym typeface="Calibri"/>
              </a:endParaRPr>
            </a:p>
          </p:txBody>
        </p:sp>
        <p:sp>
          <p:nvSpPr>
            <p:cNvPr id="306" name="Google Shape;306;p18"/>
            <p:cNvSpPr/>
            <p:nvPr/>
          </p:nvSpPr>
          <p:spPr>
            <a:xfrm>
              <a:off x="5863816" y="5506498"/>
              <a:ext cx="2805351"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634,8</a:t>
              </a:r>
              <a:endParaRPr b="1" baseline="30000" sz="2000" u="sng">
                <a:solidFill>
                  <a:srgbClr val="FF0000"/>
                </a:solidFill>
                <a:latin typeface="Calibri"/>
                <a:ea typeface="Calibri"/>
                <a:cs typeface="Calibri"/>
                <a:sym typeface="Calibri"/>
              </a:endParaRPr>
            </a:p>
          </p:txBody>
        </p:sp>
      </p:grpSp>
      <p:sp>
        <p:nvSpPr>
          <p:cNvPr id="307" name="Google Shape;307;p18"/>
          <p:cNvSpPr/>
          <p:nvPr/>
        </p:nvSpPr>
        <p:spPr>
          <a:xfrm>
            <a:off x="5220227" y="2744579"/>
            <a:ext cx="358034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rgbClr val="FF0000"/>
                </a:solidFill>
                <a:latin typeface="Calibri"/>
                <a:ea typeface="Calibri"/>
                <a:cs typeface="Calibri"/>
                <a:sym typeface="Calibri"/>
              </a:rPr>
              <a:t>kgCO</a:t>
            </a:r>
            <a:r>
              <a:rPr b="1" baseline="-25000" lang="en-US" sz="2800" u="sng">
                <a:solidFill>
                  <a:srgbClr val="FF0000"/>
                </a:solidFill>
                <a:latin typeface="Calibri"/>
                <a:ea typeface="Calibri"/>
                <a:cs typeface="Calibri"/>
                <a:sym typeface="Calibri"/>
              </a:rPr>
              <a:t>2 </a:t>
            </a:r>
            <a:r>
              <a:rPr b="1" lang="en-US" sz="2800" u="sng">
                <a:solidFill>
                  <a:srgbClr val="FF0000"/>
                </a:solidFill>
                <a:latin typeface="Calibri"/>
                <a:ea typeface="Calibri"/>
                <a:cs typeface="Calibri"/>
                <a:sym typeface="Calibri"/>
              </a:rPr>
              <a:t>eq/habitant</a:t>
            </a:r>
            <a:endParaRPr sz="28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9"/>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520"/>
              </a:spcBef>
              <a:spcAft>
                <a:spcPts val="0"/>
              </a:spcAft>
              <a:buClr>
                <a:schemeClr val="dk1"/>
              </a:buClr>
              <a:buSzPts val="2600"/>
              <a:buNone/>
            </a:pPr>
            <a:r>
              <a:t/>
            </a:r>
            <a:endParaRPr b="1" sz="2600">
              <a:latin typeface="Calibri"/>
              <a:ea typeface="Calibri"/>
              <a:cs typeface="Calibri"/>
              <a:sym typeface="Calibri"/>
            </a:endParaRPr>
          </a:p>
          <a:p>
            <a:pPr indent="0" lvl="0" marL="0" rtl="0" algn="ctr">
              <a:spcBef>
                <a:spcPts val="640"/>
              </a:spcBef>
              <a:spcAft>
                <a:spcPts val="0"/>
              </a:spcAft>
              <a:buClr>
                <a:schemeClr val="dk1"/>
              </a:buClr>
              <a:buSzPts val="3200"/>
              <a:buNone/>
            </a:pPr>
            <a:r>
              <a:rPr b="1" lang="en-US">
                <a:latin typeface="Calibri"/>
                <a:ea typeface="Calibri"/>
                <a:cs typeface="Calibri"/>
                <a:sym typeface="Calibri"/>
              </a:rPr>
              <a:t>EXERCICE PHYSIQUE </a:t>
            </a:r>
            <a:endParaRPr>
              <a:latin typeface="Calibri"/>
              <a:ea typeface="Calibri"/>
              <a:cs typeface="Calibri"/>
              <a:sym typeface="Calibri"/>
            </a:endParaRPr>
          </a:p>
          <a:p>
            <a:pPr indent="0" lvl="0" marL="0" rtl="0" algn="l">
              <a:spcBef>
                <a:spcPts val="0"/>
              </a:spcBef>
              <a:spcAft>
                <a:spcPts val="0"/>
              </a:spcAft>
              <a:buClr>
                <a:schemeClr val="dk1"/>
              </a:buClr>
              <a:buSzPts val="2400"/>
              <a:buNone/>
            </a:pPr>
            <a:r>
              <a:t/>
            </a:r>
            <a:endParaRPr sz="2400"/>
          </a:p>
        </p:txBody>
      </p:sp>
      <p:sp>
        <p:nvSpPr>
          <p:cNvPr id="313" name="Google Shape;313;p19"/>
          <p:cNvSpPr txBox="1"/>
          <p:nvPr>
            <p:ph idx="12" type="sldNum"/>
          </p:nvPr>
        </p:nvSpPr>
        <p:spPr>
          <a:xfrm>
            <a:off x="7010400" y="6620677"/>
            <a:ext cx="2133600" cy="23732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14" name="Google Shape;314;p1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pic>
        <p:nvPicPr>
          <p:cNvPr id="96" name="Google Shape;96;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97" name="Google Shape;97;p2"/>
          <p:cNvGraphicFramePr/>
          <p:nvPr/>
        </p:nvGraphicFramePr>
        <p:xfrm>
          <a:off x="487326" y="1504863"/>
          <a:ext cx="3000000" cy="3000000"/>
        </p:xfrm>
        <a:graphic>
          <a:graphicData uri="http://schemas.openxmlformats.org/drawingml/2006/table">
            <a:tbl>
              <a:tblPr bandRow="1" firstRow="1">
                <a:noFill/>
                <a:tableStyleId>{7F9FC70D-DA9F-4777-B3BF-4DEBC25F4559}</a:tableStyleId>
              </a:tblPr>
              <a:tblGrid>
                <a:gridCol w="4084675"/>
                <a:gridCol w="4084675"/>
              </a:tblGrid>
              <a:tr h="370850">
                <a:tc gridSpan="2">
                  <a:txBody>
                    <a:bodyPr/>
                    <a:lstStyle/>
                    <a:p>
                      <a:pPr indent="0" lvl="0" marL="0" marR="0" rtl="0" algn="ctr">
                        <a:spcBef>
                          <a:spcPts val="0"/>
                        </a:spcBef>
                        <a:spcAft>
                          <a:spcPts val="0"/>
                        </a:spcAft>
                        <a:buNone/>
                      </a:pPr>
                      <a:r>
                        <a:rPr lang="en-US" sz="2800" u="none" cap="none" strike="noStrike"/>
                        <a:t>I.1.1 - ÉMISSIONS DE GAZ À EFFET DE SERRE</a:t>
                      </a:r>
                      <a:endParaRPr sz="2800" u="none" cap="none" strike="noStrike"/>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2000" u="none" cap="none" strike="noStrike"/>
                        <a:t>I. CHANGEMENTS CLIMATIQUES : Atténuation et Adaptation</a:t>
                      </a:r>
                      <a:endParaRPr sz="2000" u="none" cap="none" strike="noStrike"/>
                    </a:p>
                  </a:txBody>
                  <a:tcPr marT="45725" marB="45725" marR="91450" marL="91450"/>
                </a:tc>
                <a:tc>
                  <a:txBody>
                    <a:bodyPr/>
                    <a:lstStyle/>
                    <a:p>
                      <a:pPr indent="0" lvl="0" marL="0" marR="0" rtl="0" algn="ctr">
                        <a:spcBef>
                          <a:spcPts val="0"/>
                        </a:spcBef>
                        <a:spcAft>
                          <a:spcPts val="0"/>
                        </a:spcAft>
                        <a:buNone/>
                      </a:pPr>
                      <a:r>
                        <a:rPr lang="en-US" sz="2000" u="none" cap="none" strike="noStrike"/>
                        <a:t>I.1 Atténuation Des Changements Climatiques</a:t>
                      </a:r>
                      <a:endParaRPr sz="2000" u="none" cap="none" strike="noStrike"/>
                    </a:p>
                  </a:txBody>
                  <a:tcPr marT="45725" marB="45725" marR="91450" marL="91450"/>
                </a:tc>
              </a:tr>
            </a:tbl>
          </a:graphicData>
        </a:graphic>
      </p:graphicFrame>
      <p:sp>
        <p:nvSpPr>
          <p:cNvPr id="98" name="Google Shape;98;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a:solidFill>
                <a:srgbClr val="00B050"/>
              </a:solidFill>
            </a:endParaRPr>
          </a:p>
        </p:txBody>
      </p:sp>
      <p:sp>
        <p:nvSpPr>
          <p:cNvPr id="99" name="Google Shape;99;p2"/>
          <p:cNvSpPr txBox="1"/>
          <p:nvPr>
            <p:ph idx="12" type="sldNum"/>
          </p:nvPr>
        </p:nvSpPr>
        <p:spPr>
          <a:xfrm>
            <a:off x="7010400" y="6548678"/>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00" name="Google Shape;100;p2"/>
          <p:cNvPicPr preferRelativeResize="0"/>
          <p:nvPr/>
        </p:nvPicPr>
        <p:blipFill rotWithShape="1">
          <a:blip r:embed="rId5">
            <a:alphaModFix/>
          </a:blip>
          <a:srcRect b="0" l="0" r="0" t="0"/>
          <a:stretch/>
        </p:blipFill>
        <p:spPr>
          <a:xfrm>
            <a:off x="2254614" y="3322320"/>
            <a:ext cx="2856076" cy="2856076"/>
          </a:xfrm>
          <a:prstGeom prst="rect">
            <a:avLst/>
          </a:prstGeom>
          <a:noFill/>
          <a:ln>
            <a:noFill/>
          </a:ln>
        </p:spPr>
      </p:pic>
      <p:sp>
        <p:nvSpPr>
          <p:cNvPr id="101" name="Google Shape;101;p2"/>
          <p:cNvSpPr txBox="1"/>
          <p:nvPr/>
        </p:nvSpPr>
        <p:spPr>
          <a:xfrm>
            <a:off x="5085004" y="5678143"/>
            <a:ext cx="4058996" cy="369332"/>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Noto Sans Symbols"/>
              <a:buChar char="⮚"/>
            </a:pPr>
            <a:r>
              <a:rPr i="1" lang="en-US" sz="1800">
                <a:solidFill>
                  <a:schemeClr val="dk1"/>
                </a:solidFill>
                <a:latin typeface="Calibri"/>
                <a:ea typeface="Calibri"/>
                <a:cs typeface="Calibri"/>
                <a:sym typeface="Calibri"/>
              </a:rPr>
              <a:t>Voir aussi C.1.2 à l’échelle du bâtiment</a:t>
            </a:r>
            <a:endParaRPr i="1" sz="1800">
              <a:solidFill>
                <a:schemeClr val="dk1"/>
              </a:solidFill>
              <a:latin typeface="Calibri"/>
              <a:ea typeface="Calibri"/>
              <a:cs typeface="Calibri"/>
              <a:sym typeface="Calibri"/>
            </a:endParaRPr>
          </a:p>
        </p:txBody>
      </p:sp>
      <p:sp>
        <p:nvSpPr>
          <p:cNvPr id="102" name="Google Shape;102;p2"/>
          <p:cNvSpPr txBox="1"/>
          <p:nvPr/>
        </p:nvSpPr>
        <p:spPr>
          <a:xfrm>
            <a:off x="2154873" y="5184213"/>
            <a:ext cx="1128077" cy="50494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Le soleil réchauffe la terre, mais une partie de la chaleur est réfléchie</a:t>
            </a:r>
            <a:endParaRPr b="1" sz="800">
              <a:solidFill>
                <a:schemeClr val="dk1"/>
              </a:solidFill>
              <a:latin typeface="Arial"/>
              <a:ea typeface="Arial"/>
              <a:cs typeface="Arial"/>
              <a:sym typeface="Arial"/>
            </a:endParaRPr>
          </a:p>
        </p:txBody>
      </p:sp>
      <p:sp>
        <p:nvSpPr>
          <p:cNvPr id="103" name="Google Shape;103;p2"/>
          <p:cNvSpPr txBox="1"/>
          <p:nvPr/>
        </p:nvSpPr>
        <p:spPr>
          <a:xfrm>
            <a:off x="3238501" y="3317313"/>
            <a:ext cx="1987550" cy="38183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Le CO2 et d’autres gaz emprisonnent une partie de la chaleur du soleil, ce qui garde la terre chaude</a:t>
            </a:r>
            <a:endParaRPr b="1" sz="80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0"/>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20" name="Google Shape;320;p20"/>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il y a 10 petits bâtiments résidentiels, un immeuble de bureaux et un hôpital. Tous les bâtiments sont raccordés au réseau électrique principal et la plupart d'entre eux au réseau central de gaz naturel. </a:t>
            </a:r>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 </a:t>
            </a:r>
            <a:r>
              <a:rPr b="0" i="0" lang="en-US" sz="2000" u="none" cap="none" strike="noStrike">
                <a:solidFill>
                  <a:schemeClr val="dk1"/>
                </a:solidFill>
                <a:latin typeface="Calibri"/>
                <a:ea typeface="Calibri"/>
                <a:cs typeface="Calibri"/>
                <a:sym typeface="Calibri"/>
              </a:rPr>
              <a:t>Le </a:t>
            </a:r>
            <a:r>
              <a:rPr b="1" i="0" lang="en-US" sz="2000" u="none" cap="none" strike="noStrike">
                <a:solidFill>
                  <a:schemeClr val="dk1"/>
                </a:solidFill>
                <a:latin typeface="Calibri"/>
                <a:ea typeface="Calibri"/>
                <a:cs typeface="Calibri"/>
                <a:sym typeface="Calibri"/>
              </a:rPr>
              <a:t>nombre total d'habitants </a:t>
            </a:r>
            <a:r>
              <a:rPr b="0" i="0" lang="en-US" sz="2000" u="none" cap="none" strike="noStrike">
                <a:solidFill>
                  <a:schemeClr val="dk1"/>
                </a:solidFill>
                <a:latin typeface="Calibri"/>
                <a:ea typeface="Calibri"/>
                <a:cs typeface="Calibri"/>
                <a:sym typeface="Calibri"/>
              </a:rPr>
              <a:t>et la </a:t>
            </a:r>
            <a:r>
              <a:rPr b="1" i="0" lang="en-US" sz="2000" u="none" cap="none" strike="noStrike">
                <a:solidFill>
                  <a:schemeClr val="dk1"/>
                </a:solidFill>
                <a:latin typeface="Calibri"/>
                <a:ea typeface="Calibri"/>
                <a:cs typeface="Calibri"/>
                <a:sym typeface="Calibri"/>
              </a:rPr>
              <a:t>consommation moyenne annuelle de carburant et d'énergie électrique </a:t>
            </a:r>
            <a:r>
              <a:rPr b="0" i="0" lang="en-US" sz="2000" u="none" cap="none" strike="noStrike">
                <a:solidFill>
                  <a:schemeClr val="dk1"/>
                </a:solidFill>
                <a:latin typeface="Calibri"/>
                <a:ea typeface="Calibri"/>
                <a:cs typeface="Calibri"/>
                <a:sym typeface="Calibri"/>
              </a:rPr>
              <a:t>de tous les bâtiments du quartier    </a:t>
            </a:r>
            <a:endParaRPr b="0" i="0" sz="2000" u="none" cap="none" strike="noStrike">
              <a:solidFill>
                <a:schemeClr val="dk1"/>
              </a:solidFill>
              <a:latin typeface="Calibri"/>
              <a:ea typeface="Calibri"/>
              <a:cs typeface="Calibri"/>
              <a:sym typeface="Calibri"/>
            </a:endParaRPr>
          </a:p>
        </p:txBody>
      </p:sp>
      <p:sp>
        <p:nvSpPr>
          <p:cNvPr id="321" name="Google Shape;321;p2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I.1.1 - ÉMISSIONS DE GAZ À EFFET DE SERRE</a:t>
            </a:r>
            <a:endParaRPr b="1" sz="2800" u="sng">
              <a:solidFill>
                <a:srgbClr val="1A965E"/>
              </a:solidFill>
            </a:endParaRPr>
          </a:p>
        </p:txBody>
      </p:sp>
      <p:grpSp>
        <p:nvGrpSpPr>
          <p:cNvPr id="322" name="Google Shape;322;p20"/>
          <p:cNvGrpSpPr/>
          <p:nvPr/>
        </p:nvGrpSpPr>
        <p:grpSpPr>
          <a:xfrm>
            <a:off x="340512" y="3803527"/>
            <a:ext cx="8514080" cy="1145373"/>
            <a:chOff x="340512" y="3584452"/>
            <a:chExt cx="8514080" cy="1145373"/>
          </a:xfrm>
        </p:grpSpPr>
        <p:sp>
          <p:nvSpPr>
            <p:cNvPr id="323" name="Google Shape;323;p20"/>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les émissions totales de CO</a:t>
              </a:r>
              <a:r>
                <a:rPr b="1" baseline="-25000" lang="en-US" sz="2000">
                  <a:solidFill>
                    <a:schemeClr val="dk1"/>
                  </a:solidFill>
                  <a:latin typeface="Calibri"/>
                  <a:ea typeface="Calibri"/>
                  <a:cs typeface="Calibri"/>
                  <a:sym typeface="Calibri"/>
                </a:rPr>
                <a:t>2</a:t>
              </a:r>
              <a:r>
                <a:rPr b="1" lang="en-US" sz="2000">
                  <a:solidFill>
                    <a:schemeClr val="dk1"/>
                  </a:solidFill>
                  <a:latin typeface="Calibri"/>
                  <a:ea typeface="Calibri"/>
                  <a:cs typeface="Calibri"/>
                  <a:sym typeface="Calibri"/>
                </a:rPr>
                <a:t> éq. liées aux opérations de construction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24" name="Google Shape;324;p20"/>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1"/>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31" name="Google Shape;331;p21"/>
          <p:cNvSpPr/>
          <p:nvPr/>
        </p:nvSpPr>
        <p:spPr>
          <a:xfrm>
            <a:off x="686559" y="5190618"/>
            <a:ext cx="801854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Calibri"/>
                <a:ea typeface="Calibri"/>
                <a:cs typeface="Calibri"/>
                <a:sym typeface="Calibri"/>
              </a:rPr>
              <a:t>Pour les bâtiments résidentiels, les consommations annuelles sont données en tant que valeur totale agrégée pour tous les bâtiments de la catégorie</a:t>
            </a:r>
            <a:endParaRPr sz="1800">
              <a:solidFill>
                <a:srgbClr val="000000"/>
              </a:solidFill>
              <a:latin typeface="Calibri"/>
              <a:ea typeface="Calibri"/>
              <a:cs typeface="Calibri"/>
              <a:sym typeface="Calibri"/>
            </a:endParaRPr>
          </a:p>
        </p:txBody>
      </p:sp>
      <p:pic>
        <p:nvPicPr>
          <p:cNvPr id="332" name="Google Shape;332;p21"/>
          <p:cNvPicPr preferRelativeResize="0"/>
          <p:nvPr/>
        </p:nvPicPr>
        <p:blipFill rotWithShape="1">
          <a:blip r:embed="rId3">
            <a:alphaModFix/>
          </a:blip>
          <a:srcRect b="0" l="0" r="0" t="0"/>
          <a:stretch/>
        </p:blipFill>
        <p:spPr>
          <a:xfrm>
            <a:off x="184053" y="5360158"/>
            <a:ext cx="378512" cy="368806"/>
          </a:xfrm>
          <a:prstGeom prst="rect">
            <a:avLst/>
          </a:prstGeom>
          <a:noFill/>
          <a:ln>
            <a:noFill/>
          </a:ln>
        </p:spPr>
      </p:pic>
      <p:sp>
        <p:nvSpPr>
          <p:cNvPr id="333" name="Google Shape;333;p21"/>
          <p:cNvSpPr txBox="1"/>
          <p:nvPr>
            <p:ph type="title"/>
          </p:nvPr>
        </p:nvSpPr>
        <p:spPr>
          <a:xfrm>
            <a:off x="0" y="-10632"/>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sp>
        <p:nvSpPr>
          <p:cNvPr id="334" name="Google Shape;334;p21"/>
          <p:cNvSpPr/>
          <p:nvPr/>
        </p:nvSpPr>
        <p:spPr>
          <a:xfrm>
            <a:off x="184052" y="820521"/>
            <a:ext cx="27623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graphicFrame>
        <p:nvGraphicFramePr>
          <p:cNvPr id="335" name="Google Shape;335;p21"/>
          <p:cNvGraphicFramePr/>
          <p:nvPr/>
        </p:nvGraphicFramePr>
        <p:xfrm>
          <a:off x="184053" y="1475800"/>
          <a:ext cx="3000000" cy="3000000"/>
        </p:xfrm>
        <a:graphic>
          <a:graphicData uri="http://schemas.openxmlformats.org/drawingml/2006/table">
            <a:tbl>
              <a:tblPr bandRow="1" firstRow="1">
                <a:noFill/>
                <a:tableStyleId>{7A3758DF-F433-4083-A9ED-2E76523C792B}</a:tableStyleId>
              </a:tblPr>
              <a:tblGrid>
                <a:gridCol w="5311050"/>
                <a:gridCol w="827325"/>
                <a:gridCol w="1062450"/>
                <a:gridCol w="1471750"/>
              </a:tblGrid>
              <a:tr h="37085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ctr">
                        <a:spcBef>
                          <a:spcPts val="0"/>
                        </a:spcBef>
                        <a:spcAft>
                          <a:spcPts val="0"/>
                        </a:spcAft>
                        <a:buNone/>
                      </a:pPr>
                      <a:r>
                        <a:rPr lang="en-US" sz="1800"/>
                        <a:t>Bureau</a:t>
                      </a:r>
                      <a:endParaRPr sz="1800">
                        <a:solidFill>
                          <a:schemeClr val="lt1"/>
                        </a:solidFill>
                      </a:endParaRPr>
                    </a:p>
                  </a:txBody>
                  <a:tcPr marT="45725" marB="45725" marR="91450" marL="91450" anchor="ctr"/>
                </a:tc>
                <a:tc>
                  <a:txBody>
                    <a:bodyPr/>
                    <a:lstStyle/>
                    <a:p>
                      <a:pPr indent="0" lvl="0" marL="0" marR="0" rtl="0" algn="ctr">
                        <a:spcBef>
                          <a:spcPts val="0"/>
                        </a:spcBef>
                        <a:spcAft>
                          <a:spcPts val="0"/>
                        </a:spcAft>
                        <a:buNone/>
                      </a:pPr>
                      <a:r>
                        <a:rPr lang="en-US" sz="1800"/>
                        <a:t>Hôpital</a:t>
                      </a:r>
                      <a:endParaRPr sz="1800"/>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800"/>
                        <a:buFont typeface="Calibri"/>
                        <a:buNone/>
                      </a:pPr>
                      <a:r>
                        <a:rPr lang="en-US" sz="1800"/>
                        <a:t>Bâtiments résidentiels (10)</a:t>
                      </a:r>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i="0" lang="en-US" sz="1600"/>
                        <a:t>Consommation annuelle de gaz naturel (m</a:t>
                      </a:r>
                      <a:r>
                        <a:rPr baseline="30000" i="0" lang="en-US" sz="1600"/>
                        <a:t>3</a:t>
                      </a:r>
                      <a:r>
                        <a:rPr i="0" lang="en-US" sz="1600"/>
                        <a:t>)</a:t>
                      </a:r>
                      <a:endParaRPr/>
                    </a:p>
                  </a:txBody>
                  <a:tcPr marT="45725" marB="45725" marR="91450" marL="91450" anchor="ctr"/>
                </a:tc>
                <a:tc>
                  <a:txBody>
                    <a:bodyPr/>
                    <a:lstStyle/>
                    <a:p>
                      <a:pPr indent="0" lvl="0" marL="0" marR="0" rtl="0" algn="ctr">
                        <a:spcBef>
                          <a:spcPts val="0"/>
                        </a:spcBef>
                        <a:spcAft>
                          <a:spcPts val="0"/>
                        </a:spcAft>
                        <a:buNone/>
                      </a:pPr>
                      <a:r>
                        <a:rPr lang="en-US" sz="1600"/>
                        <a:t>33172</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b="0" i="0" sz="1600" u="none" cap="none" strike="noStrike">
                        <a:solidFill>
                          <a:srgbClr val="000000"/>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lang="en-US" sz="1600">
                          <a:solidFill>
                            <a:schemeClr val="dk1"/>
                          </a:solidFill>
                        </a:rPr>
                        <a:t>20298</a:t>
                      </a:r>
                      <a:endParaRPr sz="1600">
                        <a:solidFill>
                          <a:schemeClr val="dk1"/>
                        </a:solidFill>
                      </a:endParaRPr>
                    </a:p>
                  </a:txBody>
                  <a:tcPr marT="45725" marB="45725" marR="91450" marL="91450" anchor="ctr"/>
                </a:tc>
              </a:tr>
              <a:tr h="370850">
                <a:tc>
                  <a:txBody>
                    <a:bodyPr/>
                    <a:lstStyle/>
                    <a:p>
                      <a:pPr indent="0" lvl="0" marL="0" marR="0" rtl="0" algn="l">
                        <a:spcBef>
                          <a:spcPts val="0"/>
                        </a:spcBef>
                        <a:spcAft>
                          <a:spcPts val="0"/>
                        </a:spcAft>
                        <a:buNone/>
                      </a:pPr>
                      <a:r>
                        <a:rPr i="0" lang="en-US" sz="1600"/>
                        <a:t>Consommation annuelle de fioul (lt)</a:t>
                      </a:r>
                      <a:endParaRPr i="0" sz="1600"/>
                    </a:p>
                  </a:txBody>
                  <a:tcPr marT="45725" marB="45725" marR="91450" marL="91450" anchor="ctr"/>
                </a:tc>
                <a:tc>
                  <a:txBody>
                    <a:bodyPr/>
                    <a:lstStyle/>
                    <a:p>
                      <a:pPr indent="0" lvl="0" marL="0" marR="0" rtl="0" algn="ctr">
                        <a:spcBef>
                          <a:spcPts val="0"/>
                        </a:spcBef>
                        <a:spcAft>
                          <a:spcPts val="0"/>
                        </a:spcAft>
                        <a:buNone/>
                      </a:pPr>
                      <a:r>
                        <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lang="en-US" sz="1600">
                          <a:solidFill>
                            <a:schemeClr val="dk1"/>
                          </a:solidFill>
                        </a:rPr>
                        <a:t>92151</a:t>
                      </a:r>
                      <a:endParaRPr sz="1600">
                        <a:solidFill>
                          <a:schemeClr val="dk1"/>
                        </a:solidFill>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sz="1600">
                        <a:solidFill>
                          <a:schemeClr val="dk1"/>
                        </a:solidFill>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i="0" lang="en-US" sz="1600"/>
                        <a:t>Consommation annuelle d'électricité (kWh)</a:t>
                      </a:r>
                      <a:endParaRPr/>
                    </a:p>
                  </a:txBody>
                  <a:tcPr marT="45725" marB="45725" marR="91450" marL="91450" anchor="ctr"/>
                </a:tc>
                <a:tc>
                  <a:txBody>
                    <a:bodyPr/>
                    <a:lstStyle/>
                    <a:p>
                      <a:pPr indent="0" lvl="0" marL="0" marR="0" rtl="0" algn="ctr">
                        <a:spcBef>
                          <a:spcPts val="0"/>
                        </a:spcBef>
                        <a:spcAft>
                          <a:spcPts val="0"/>
                        </a:spcAft>
                        <a:buNone/>
                      </a:pPr>
                      <a:r>
                        <a:rPr lang="en-US" sz="1600"/>
                        <a:t>102591</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211460</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84882</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Plus faible pouvoir calorifique du gaz naturel [kWh/m</a:t>
                      </a:r>
                      <a:r>
                        <a:rPr b="0" baseline="30000" i="0" lang="en-US" sz="1600" u="none" cap="none" strike="noStrike">
                          <a:solidFill>
                            <a:schemeClr val="dk1"/>
                          </a:solidFill>
                          <a:latin typeface="Calibri"/>
                          <a:ea typeface="Calibri"/>
                          <a:cs typeface="Calibri"/>
                          <a:sym typeface="Calibri"/>
                        </a:rPr>
                        <a:t>3</a:t>
                      </a:r>
                      <a:r>
                        <a:rPr b="0" i="0" lang="en-US" sz="1600" u="none" cap="none" strike="noStrike">
                          <a:solidFill>
                            <a:schemeClr val="dk1"/>
                          </a:solidFill>
                          <a:latin typeface="Calibri"/>
                          <a:ea typeface="Calibri"/>
                          <a:cs typeface="Calibri"/>
                          <a:sym typeface="Calibri"/>
                        </a:rPr>
                        <a:t>]</a:t>
                      </a:r>
                      <a:endParaRPr i="0" sz="1600">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600"/>
                        <a:t>10,3</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10,3</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Valeur thermique inférieure du mazout [kWh/lt]</a:t>
                      </a:r>
                      <a:endParaRPr i="0" sz="1600">
                        <a:solidFill>
                          <a:schemeClr val="dk1"/>
                        </a:solidFill>
                      </a:endParaRPr>
                    </a:p>
                  </a:txBody>
                  <a:tcPr marT="45725" marB="45725" marR="91450" marL="91450" anchor="ctr"/>
                </a:tc>
                <a:tc>
                  <a:txBody>
                    <a:bodyPr/>
                    <a:lstStyle/>
                    <a:p>
                      <a:pPr indent="0" lvl="0" marL="0" marR="0" rtl="0" algn="ctr">
                        <a:spcBef>
                          <a:spcPts val="0"/>
                        </a:spcBef>
                        <a:spcAft>
                          <a:spcPts val="0"/>
                        </a:spcAft>
                        <a:buNone/>
                      </a:pPr>
                      <a:r>
                        <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9,9</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rgbClr val="000000"/>
                        </a:buClr>
                        <a:buSzPts val="1600"/>
                        <a:buFont typeface="Calibri"/>
                        <a:buNone/>
                      </a:pPr>
                      <a:r>
                        <a:rPr b="0" i="0" lang="en-US" sz="1600" u="none" cap="none" strike="noStrike">
                          <a:solidFill>
                            <a:srgbClr val="000000"/>
                          </a:solidFill>
                          <a:latin typeface="Calibri"/>
                          <a:ea typeface="Calibri"/>
                          <a:cs typeface="Calibri"/>
                          <a:sym typeface="Calibri"/>
                        </a:rPr>
                        <a:t>Coefficient d'émission de CO</a:t>
                      </a:r>
                      <a:r>
                        <a:rPr b="0" baseline="-25000" i="0" lang="en-US" sz="1600" u="none" cap="none" strike="noStrike">
                          <a:solidFill>
                            <a:srgbClr val="000000"/>
                          </a:solidFill>
                          <a:latin typeface="Calibri"/>
                          <a:ea typeface="Calibri"/>
                          <a:cs typeface="Calibri"/>
                          <a:sym typeface="Calibri"/>
                        </a:rPr>
                        <a:t>2</a:t>
                      </a:r>
                      <a:r>
                        <a:rPr b="0" i="0" lang="en-US" sz="1600" u="none" cap="none" strike="noStrike">
                          <a:solidFill>
                            <a:srgbClr val="000000"/>
                          </a:solidFill>
                          <a:latin typeface="Calibri"/>
                          <a:ea typeface="Calibri"/>
                          <a:cs typeface="Calibri"/>
                          <a:sym typeface="Calibri"/>
                        </a:rPr>
                        <a:t> éq. des </a:t>
                      </a:r>
                      <a:r>
                        <a:rPr b="0" i="0" lang="en-US" sz="1600" u="none" cap="none" strike="noStrike">
                          <a:solidFill>
                            <a:schemeClr val="dk1"/>
                          </a:solidFill>
                          <a:latin typeface="Calibri"/>
                          <a:ea typeface="Calibri"/>
                          <a:cs typeface="Calibri"/>
                          <a:sym typeface="Calibri"/>
                        </a:rPr>
                        <a:t>combustibles [kg CO</a:t>
                      </a:r>
                      <a:r>
                        <a:rPr b="0" baseline="-25000" i="0" lang="en-US" sz="1600" u="none" cap="none" strike="noStrike">
                          <a:solidFill>
                            <a:schemeClr val="dk1"/>
                          </a:solidFill>
                          <a:latin typeface="Calibri"/>
                          <a:ea typeface="Calibri"/>
                          <a:cs typeface="Calibri"/>
                          <a:sym typeface="Calibri"/>
                        </a:rPr>
                        <a:t>2</a:t>
                      </a:r>
                      <a:r>
                        <a:rPr b="0" i="0" lang="en-US" sz="1600" u="none" cap="none" strike="noStrike">
                          <a:solidFill>
                            <a:schemeClr val="dk1"/>
                          </a:solidFill>
                          <a:latin typeface="Calibri"/>
                          <a:ea typeface="Calibri"/>
                          <a:cs typeface="Calibri"/>
                          <a:sym typeface="Calibri"/>
                        </a:rPr>
                        <a:t> éq./KWh]</a:t>
                      </a:r>
                      <a:endParaRPr i="0" sz="1600" u="none">
                        <a:solidFill>
                          <a:schemeClr val="dk1"/>
                        </a:solidFill>
                      </a:endParaRPr>
                    </a:p>
                  </a:txBody>
                  <a:tcPr marT="45725" marB="45725" marR="91450" marL="91450" anchor="ctr"/>
                </a:tc>
                <a:tc>
                  <a:txBody>
                    <a:bodyPr/>
                    <a:lstStyle/>
                    <a:p>
                      <a:pPr indent="0" lvl="0" marL="0" marR="0" rtl="0" algn="ctr">
                        <a:spcBef>
                          <a:spcPts val="0"/>
                        </a:spcBef>
                        <a:spcAft>
                          <a:spcPts val="0"/>
                        </a:spcAft>
                        <a:buNone/>
                      </a:pPr>
                      <a:r>
                        <a:rPr lang="en-US" sz="1600"/>
                        <a:t>0,237</a:t>
                      </a:r>
                      <a:endParaRPr sz="1600"/>
                    </a:p>
                  </a:txBody>
                  <a:tcPr marT="45725" marB="45725" marR="91450" marL="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0,305</a:t>
                      </a:r>
                      <a:endParaRPr b="0" i="0" sz="1600" u="none" cap="none" strike="noStrike">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0,237</a:t>
                      </a:r>
                      <a:endParaRPr b="0" i="0" sz="1600" u="none" cap="none" strike="noStrike">
                        <a:solidFill>
                          <a:schemeClr val="dk1"/>
                        </a:solidFill>
                        <a:latin typeface="Calibri"/>
                        <a:ea typeface="Calibri"/>
                        <a:cs typeface="Calibri"/>
                        <a:sym typeface="Calibri"/>
                      </a:endParaRPr>
                    </a:p>
                  </a:txBody>
                  <a:tcPr marT="45725" marB="45725" marR="91450" marL="91450" anchor="ctr"/>
                </a:tc>
              </a:tr>
              <a:tr h="370850">
                <a:tc>
                  <a:txBody>
                    <a:bodyPr/>
                    <a:lstStyle/>
                    <a:p>
                      <a:pPr indent="0" lvl="0" marL="0" marR="0" rtl="0" algn="l">
                        <a:lnSpc>
                          <a:spcPct val="100000"/>
                        </a:lnSpc>
                        <a:spcBef>
                          <a:spcPts val="0"/>
                        </a:spcBef>
                        <a:spcAft>
                          <a:spcPts val="0"/>
                        </a:spcAft>
                        <a:buClr>
                          <a:srgbClr val="000000"/>
                        </a:buClr>
                        <a:buSzPts val="1600"/>
                        <a:buFont typeface="Calibri"/>
                        <a:buNone/>
                      </a:pPr>
                      <a:r>
                        <a:rPr b="0" i="0" lang="en-US" sz="1600" u="none" cap="none" strike="noStrike">
                          <a:solidFill>
                            <a:srgbClr val="000000"/>
                          </a:solidFill>
                          <a:latin typeface="Calibri"/>
                          <a:ea typeface="Calibri"/>
                          <a:cs typeface="Calibri"/>
                          <a:sym typeface="Calibri"/>
                        </a:rPr>
                        <a:t>Coefficient d'émission de CO</a:t>
                      </a:r>
                      <a:r>
                        <a:rPr b="0" baseline="-25000" i="0" lang="en-US" sz="1600" u="none" cap="none" strike="noStrike">
                          <a:solidFill>
                            <a:srgbClr val="000000"/>
                          </a:solidFill>
                          <a:latin typeface="Calibri"/>
                          <a:ea typeface="Calibri"/>
                          <a:cs typeface="Calibri"/>
                          <a:sym typeface="Calibri"/>
                        </a:rPr>
                        <a:t>2</a:t>
                      </a:r>
                      <a:r>
                        <a:rPr b="0" i="0" lang="en-US" sz="1600" u="none" cap="none" strike="noStrike">
                          <a:solidFill>
                            <a:srgbClr val="000000"/>
                          </a:solidFill>
                          <a:latin typeface="Calibri"/>
                          <a:ea typeface="Calibri"/>
                          <a:cs typeface="Calibri"/>
                          <a:sym typeface="Calibri"/>
                        </a:rPr>
                        <a:t> éq. de l'énergie électrique </a:t>
                      </a:r>
                      <a:r>
                        <a:rPr b="0" i="0" lang="en-US" sz="1600" u="none" cap="none" strike="noStrike">
                          <a:solidFill>
                            <a:schemeClr val="dk1"/>
                          </a:solidFill>
                          <a:latin typeface="Calibri"/>
                          <a:ea typeface="Calibri"/>
                          <a:cs typeface="Calibri"/>
                          <a:sym typeface="Calibri"/>
                        </a:rPr>
                        <a:t>[kg CO</a:t>
                      </a:r>
                      <a:r>
                        <a:rPr b="0" baseline="-25000" i="0" lang="en-US" sz="1600" u="none" cap="none" strike="noStrike">
                          <a:solidFill>
                            <a:schemeClr val="dk1"/>
                          </a:solidFill>
                          <a:latin typeface="Calibri"/>
                          <a:ea typeface="Calibri"/>
                          <a:cs typeface="Calibri"/>
                          <a:sym typeface="Calibri"/>
                        </a:rPr>
                        <a:t>2</a:t>
                      </a:r>
                      <a:r>
                        <a:rPr b="0" i="0" lang="en-US" sz="1600" u="none" cap="none" strike="noStrike">
                          <a:solidFill>
                            <a:schemeClr val="dk1"/>
                          </a:solidFill>
                          <a:latin typeface="Calibri"/>
                          <a:ea typeface="Calibri"/>
                          <a:cs typeface="Calibri"/>
                          <a:sym typeface="Calibri"/>
                        </a:rPr>
                        <a:t> éq./KWh]</a:t>
                      </a:r>
                      <a:endParaRPr i="0" sz="1600" u="none">
                        <a:solidFill>
                          <a:schemeClr val="dk1"/>
                        </a:solidFill>
                      </a:endParaRPr>
                    </a:p>
                  </a:txBody>
                  <a:tcPr marT="45725" marB="45725" marR="91450" marL="91450" anchor="ctr"/>
                </a:tc>
                <a:tc gridSpan="3">
                  <a:txBody>
                    <a:bodyPr/>
                    <a:lstStyle/>
                    <a:p>
                      <a:pPr indent="0" lvl="0" marL="0" marR="0" rtl="0" algn="ctr">
                        <a:spcBef>
                          <a:spcPts val="0"/>
                        </a:spcBef>
                        <a:spcAft>
                          <a:spcPts val="0"/>
                        </a:spcAft>
                        <a:buNone/>
                      </a:pPr>
                      <a:r>
                        <a:rPr lang="en-US" sz="1600"/>
                        <a:t>1,167</a:t>
                      </a:r>
                      <a:endParaRPr sz="1600"/>
                    </a:p>
                  </a:txBody>
                  <a:tcPr marT="45725" marB="45725" marR="91450" marL="0" anchor="ctr"/>
                </a:tc>
                <a:tc hMerge="1"/>
                <a:tc hMerge="1"/>
              </a:tr>
              <a:tr h="370850">
                <a:tc>
                  <a:txBody>
                    <a:bodyPr/>
                    <a:lstStyle/>
                    <a:p>
                      <a:pPr indent="0" lvl="0" marL="0" marR="0" rtl="0" algn="l">
                        <a:lnSpc>
                          <a:spcPct val="100000"/>
                        </a:lnSpc>
                        <a:spcBef>
                          <a:spcPts val="0"/>
                        </a:spcBef>
                        <a:spcAft>
                          <a:spcPts val="0"/>
                        </a:spcAft>
                        <a:buClr>
                          <a:schemeClr val="dk1"/>
                        </a:buClr>
                        <a:buSzPts val="1600"/>
                        <a:buFont typeface="Calibri"/>
                        <a:buNone/>
                      </a:pPr>
                      <a:r>
                        <a:rPr i="0" lang="en-US" sz="1600" u="none">
                          <a:solidFill>
                            <a:schemeClr val="dk1"/>
                          </a:solidFill>
                        </a:rPr>
                        <a:t>Nombre total d'habitants</a:t>
                      </a:r>
                      <a:endParaRPr/>
                    </a:p>
                  </a:txBody>
                  <a:tcPr marT="45725" marB="45725" marR="91450" marL="91450" anchor="ctr"/>
                </a:tc>
                <a:tc gridSpan="3">
                  <a:txBody>
                    <a:bodyPr/>
                    <a:lstStyle/>
                    <a:p>
                      <a:pPr indent="0" lvl="0" marL="0" marR="0" rtl="0" algn="ctr">
                        <a:spcBef>
                          <a:spcPts val="0"/>
                        </a:spcBef>
                        <a:spcAft>
                          <a:spcPts val="0"/>
                        </a:spcAft>
                        <a:buNone/>
                      </a:pPr>
                      <a:r>
                        <a:rPr lang="en-US" sz="1600">
                          <a:solidFill>
                            <a:schemeClr val="dk1"/>
                          </a:solidFill>
                        </a:rPr>
                        <a:t>1000</a:t>
                      </a:r>
                      <a:endParaRPr sz="1600">
                        <a:solidFill>
                          <a:schemeClr val="dk1"/>
                        </a:solidFill>
                      </a:endParaRPr>
                    </a:p>
                  </a:txBody>
                  <a:tcPr marT="45725" marB="45725" marR="91450" marL="0" anchor="ctr"/>
                </a:tc>
                <a:tc hMerge="1"/>
                <a:tc hMerge="1"/>
              </a:tr>
            </a:tbl>
          </a:graphicData>
        </a:graphic>
      </p:graphicFrame>
      <p:sp>
        <p:nvSpPr>
          <p:cNvPr id="336" name="Google Shape;336;p21"/>
          <p:cNvSpPr/>
          <p:nvPr/>
        </p:nvSpPr>
        <p:spPr>
          <a:xfrm>
            <a:off x="7078445" y="806697"/>
            <a:ext cx="174382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Étapes 1,2,5</a:t>
            </a:r>
            <a:endParaRPr sz="24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09" name="Google Shape;109;p3"/>
          <p:cNvSpPr txBox="1"/>
          <p:nvPr>
            <p:ph idx="1" type="body"/>
          </p:nvPr>
        </p:nvSpPr>
        <p:spPr>
          <a:xfrm>
            <a:off x="457200" y="1336432"/>
            <a:ext cx="8229600" cy="711444"/>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a:t>
            </a:r>
            <a:endParaRPr b="1" sz="2400" u="sng">
              <a:latin typeface="Calibri"/>
              <a:ea typeface="Calibri"/>
              <a:cs typeface="Calibri"/>
              <a:sym typeface="Calibri"/>
            </a:endParaRPr>
          </a:p>
          <a:p>
            <a:pPr indent="0" lvl="0" marL="0" rtl="0" algn="l">
              <a:spcBef>
                <a:spcPts val="320"/>
              </a:spcBef>
              <a:spcAft>
                <a:spcPts val="0"/>
              </a:spcAft>
              <a:buClr>
                <a:schemeClr val="dk1"/>
              </a:buClr>
              <a:buSzPts val="1600"/>
              <a:buNone/>
            </a:pPr>
            <a:r>
              <a:rPr b="1" lang="en-US" sz="1600">
                <a:latin typeface="Calibri"/>
                <a:ea typeface="Calibri"/>
                <a:cs typeface="Calibri"/>
                <a:sym typeface="Calibri"/>
              </a:rPr>
              <a:t> </a:t>
            </a:r>
            <a:r>
              <a:rPr lang="en-US" sz="1600">
                <a:latin typeface="Calibri"/>
                <a:ea typeface="Calibri"/>
                <a:cs typeface="Calibri"/>
                <a:sym typeface="Calibri"/>
              </a:rPr>
              <a:t> </a:t>
            </a:r>
            <a:endParaRPr/>
          </a:p>
          <a:p>
            <a:pPr indent="0" lvl="0" marL="0" rtl="0" algn="l">
              <a:spcBef>
                <a:spcPts val="640"/>
              </a:spcBef>
              <a:spcAft>
                <a:spcPts val="0"/>
              </a:spcAft>
              <a:buClr>
                <a:schemeClr val="dk1"/>
              </a:buClr>
              <a:buSzPts val="3200"/>
              <a:buNone/>
            </a:pPr>
            <a:r>
              <a:t/>
            </a:r>
            <a:endParaRPr/>
          </a:p>
        </p:txBody>
      </p:sp>
      <p:sp>
        <p:nvSpPr>
          <p:cNvPr id="110" name="Google Shape;110;p3"/>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11" name="Google Shape;111;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12" name="Google Shape;112;p3"/>
          <p:cNvGrpSpPr/>
          <p:nvPr/>
        </p:nvGrpSpPr>
        <p:grpSpPr>
          <a:xfrm>
            <a:off x="4990816" y="1925395"/>
            <a:ext cx="3695984" cy="3353577"/>
            <a:chOff x="5207174" y="2345001"/>
            <a:chExt cx="3695984" cy="3353577"/>
          </a:xfrm>
        </p:grpSpPr>
        <p:pic>
          <p:nvPicPr>
            <p:cNvPr id="113" name="Google Shape;113;p3"/>
            <p:cNvPicPr preferRelativeResize="0"/>
            <p:nvPr/>
          </p:nvPicPr>
          <p:blipFill rotWithShape="1">
            <a:blip r:embed="rId5">
              <a:alphaModFix/>
            </a:blip>
            <a:srcRect b="0" l="0" r="0" t="0"/>
            <a:stretch/>
          </p:blipFill>
          <p:spPr>
            <a:xfrm>
              <a:off x="5207174" y="2345001"/>
              <a:ext cx="3695984" cy="3353577"/>
            </a:xfrm>
            <a:prstGeom prst="rect">
              <a:avLst/>
            </a:prstGeom>
            <a:noFill/>
            <a:ln>
              <a:noFill/>
            </a:ln>
          </p:spPr>
        </p:pic>
        <p:pic>
          <p:nvPicPr>
            <p:cNvPr id="114" name="Google Shape;114;p3"/>
            <p:cNvPicPr preferRelativeResize="0"/>
            <p:nvPr/>
          </p:nvPicPr>
          <p:blipFill rotWithShape="1">
            <a:blip r:embed="rId6">
              <a:alphaModFix/>
            </a:blip>
            <a:srcRect b="0" l="0" r="0" t="0"/>
            <a:stretch/>
          </p:blipFill>
          <p:spPr>
            <a:xfrm>
              <a:off x="6875325" y="4129618"/>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15" name="Google Shape;115;p3"/>
            <p:cNvPicPr preferRelativeResize="0"/>
            <p:nvPr/>
          </p:nvPicPr>
          <p:blipFill rotWithShape="1">
            <a:blip r:embed="rId7">
              <a:alphaModFix/>
            </a:blip>
            <a:srcRect b="0" l="0" r="0" t="0"/>
            <a:stretch/>
          </p:blipFill>
          <p:spPr>
            <a:xfrm>
              <a:off x="7226970" y="4725719"/>
              <a:ext cx="608279" cy="496096"/>
            </a:xfrm>
            <a:prstGeom prst="ellipse">
              <a:avLst/>
            </a:prstGeom>
            <a:noFill/>
            <a:ln>
              <a:noFill/>
            </a:ln>
          </p:spPr>
        </p:pic>
        <p:pic>
          <p:nvPicPr>
            <p:cNvPr id="116" name="Google Shape;116;p3"/>
            <p:cNvPicPr preferRelativeResize="0"/>
            <p:nvPr/>
          </p:nvPicPr>
          <p:blipFill rotWithShape="1">
            <a:blip r:embed="rId7">
              <a:alphaModFix/>
            </a:blip>
            <a:srcRect b="0" l="0" r="0" t="0"/>
            <a:stretch/>
          </p:blipFill>
          <p:spPr>
            <a:xfrm>
              <a:off x="7450071" y="3471891"/>
              <a:ext cx="608279" cy="496096"/>
            </a:xfrm>
            <a:prstGeom prst="ellipse">
              <a:avLst/>
            </a:prstGeom>
            <a:noFill/>
            <a:ln>
              <a:noFill/>
            </a:ln>
          </p:spPr>
        </p:pic>
      </p:grpSp>
      <p:grpSp>
        <p:nvGrpSpPr>
          <p:cNvPr id="117" name="Google Shape;117;p3"/>
          <p:cNvGrpSpPr/>
          <p:nvPr/>
        </p:nvGrpSpPr>
        <p:grpSpPr>
          <a:xfrm>
            <a:off x="220370" y="1925396"/>
            <a:ext cx="4770446" cy="3536814"/>
            <a:chOff x="436728" y="2345002"/>
            <a:chExt cx="4770446" cy="3536814"/>
          </a:xfrm>
        </p:grpSpPr>
        <p:pic>
          <p:nvPicPr>
            <p:cNvPr id="118" name="Google Shape;118;p3"/>
            <p:cNvPicPr preferRelativeResize="0"/>
            <p:nvPr/>
          </p:nvPicPr>
          <p:blipFill rotWithShape="1">
            <a:blip r:embed="rId8">
              <a:alphaModFix/>
            </a:blip>
            <a:srcRect b="0" l="0" r="0" t="0"/>
            <a:stretch/>
          </p:blipFill>
          <p:spPr>
            <a:xfrm>
              <a:off x="436728" y="2345002"/>
              <a:ext cx="4639691" cy="3536814"/>
            </a:xfrm>
            <a:prstGeom prst="rect">
              <a:avLst/>
            </a:prstGeom>
            <a:noFill/>
            <a:ln>
              <a:noFill/>
            </a:ln>
          </p:spPr>
        </p:pic>
        <p:sp>
          <p:nvSpPr>
            <p:cNvPr id="119" name="Google Shape;119;p3"/>
            <p:cNvSpPr/>
            <p:nvPr/>
          </p:nvSpPr>
          <p:spPr>
            <a:xfrm rot="5400000">
              <a:off x="3086711" y="4266414"/>
              <a:ext cx="369332" cy="235730"/>
            </a:xfrm>
            <a:prstGeom prst="homePlate">
              <a:avLst>
                <a:gd fmla="val 50000" name="adj"/>
              </a:avLst>
            </a:prstGeom>
            <a:solidFill>
              <a:srgbClr val="92D0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120" name="Google Shape;120;p3"/>
            <p:cNvPicPr preferRelativeResize="0"/>
            <p:nvPr/>
          </p:nvPicPr>
          <p:blipFill rotWithShape="1">
            <a:blip r:embed="rId6">
              <a:alphaModFix/>
            </a:blip>
            <a:srcRect b="0" l="0" r="0" t="0"/>
            <a:stretch/>
          </p:blipFill>
          <p:spPr>
            <a:xfrm>
              <a:off x="2526913" y="2740249"/>
              <a:ext cx="457200" cy="3048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1" name="Google Shape;121;p3"/>
            <p:cNvSpPr/>
            <p:nvPr/>
          </p:nvSpPr>
          <p:spPr>
            <a:xfrm>
              <a:off x="1315347" y="4186539"/>
              <a:ext cx="2286000" cy="646331"/>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1800">
                  <a:solidFill>
                    <a:srgbClr val="336699"/>
                  </a:solidFill>
                  <a:latin typeface="Calibri"/>
                  <a:ea typeface="Calibri"/>
                  <a:cs typeface="Calibri"/>
                  <a:sym typeface="Calibri"/>
                </a:rPr>
                <a:t>-22 % </a:t>
              </a:r>
              <a:endParaRPr/>
            </a:p>
            <a:p>
              <a:pPr indent="0" lvl="0" marL="0" marR="0" rtl="0" algn="r">
                <a:spcBef>
                  <a:spcPts val="0"/>
                </a:spcBef>
                <a:spcAft>
                  <a:spcPts val="0"/>
                </a:spcAft>
                <a:buNone/>
              </a:pPr>
              <a:r>
                <a:rPr b="1" lang="en-US" sz="1800">
                  <a:solidFill>
                    <a:srgbClr val="336699"/>
                  </a:solidFill>
                  <a:latin typeface="Calibri"/>
                  <a:ea typeface="Calibri"/>
                  <a:cs typeface="Calibri"/>
                  <a:sym typeface="Calibri"/>
                </a:rPr>
                <a:t>-1265 millions de tonnes CO</a:t>
              </a:r>
              <a:r>
                <a:rPr b="1" baseline="-25000" lang="en-US" sz="1800">
                  <a:solidFill>
                    <a:srgbClr val="336699"/>
                  </a:solidFill>
                  <a:latin typeface="Calibri"/>
                  <a:ea typeface="Calibri"/>
                  <a:cs typeface="Calibri"/>
                  <a:sym typeface="Calibri"/>
                </a:rPr>
                <a:t>2</a:t>
              </a:r>
              <a:r>
                <a:rPr b="1" lang="en-US" sz="1800">
                  <a:solidFill>
                    <a:srgbClr val="336699"/>
                  </a:solidFill>
                  <a:latin typeface="Calibri"/>
                  <a:ea typeface="Calibri"/>
                  <a:cs typeface="Calibri"/>
                  <a:sym typeface="Calibri"/>
                </a:rPr>
                <a:t> éq.</a:t>
              </a:r>
              <a:endParaRPr b="1" sz="1800">
                <a:solidFill>
                  <a:srgbClr val="336699"/>
                </a:solidFill>
                <a:latin typeface="Calibri"/>
                <a:ea typeface="Calibri"/>
                <a:cs typeface="Calibri"/>
                <a:sym typeface="Calibri"/>
              </a:endParaRPr>
            </a:p>
          </p:txBody>
        </p:sp>
        <p:sp>
          <p:nvSpPr>
            <p:cNvPr id="122" name="Google Shape;122;p3"/>
            <p:cNvSpPr/>
            <p:nvPr/>
          </p:nvSpPr>
          <p:spPr>
            <a:xfrm>
              <a:off x="3526971" y="4780831"/>
              <a:ext cx="1680203" cy="338554"/>
            </a:xfrm>
            <a:prstGeom prst="rect">
              <a:avLst/>
            </a:prstGeom>
            <a:noFill/>
            <a:ln>
              <a:noFill/>
            </a:ln>
          </p:spPr>
          <p:txBody>
            <a:bodyPr anchorCtr="0" anchor="t" bIns="45700" lIns="91425" spcFirstLastPara="1" rIns="0" wrap="square" tIns="45700">
              <a:spAutoFit/>
            </a:bodyPr>
            <a:lstStyle/>
            <a:p>
              <a:pPr indent="0" lvl="0" marL="0" marR="0" rtl="0" algn="l">
                <a:spcBef>
                  <a:spcPts val="0"/>
                </a:spcBef>
                <a:spcAft>
                  <a:spcPts val="0"/>
                </a:spcAft>
                <a:buNone/>
              </a:pPr>
              <a:r>
                <a:rPr b="1" lang="en-US" sz="1600">
                  <a:solidFill>
                    <a:srgbClr val="FF99FF"/>
                  </a:solidFill>
                  <a:latin typeface="Calibri"/>
                  <a:ea typeface="Calibri"/>
                  <a:cs typeface="Calibri"/>
                  <a:sym typeface="Calibri"/>
                </a:rPr>
                <a:t>-20 % -40 % </a:t>
              </a:r>
              <a:endParaRPr/>
            </a:p>
          </p:txBody>
        </p:sp>
      </p:grpSp>
      <p:sp>
        <p:nvSpPr>
          <p:cNvPr id="123" name="Google Shape;123;p3"/>
          <p:cNvSpPr txBox="1"/>
          <p:nvPr/>
        </p:nvSpPr>
        <p:spPr>
          <a:xfrm>
            <a:off x="397966" y="1905431"/>
            <a:ext cx="2657294" cy="258725"/>
          </a:xfrm>
          <a:prstGeom prst="rect">
            <a:avLst/>
          </a:prstGeom>
          <a:solidFill>
            <a:schemeClr val="lt1"/>
          </a:solidFill>
          <a:ln>
            <a:noFill/>
          </a:ln>
        </p:spPr>
        <p:txBody>
          <a:bodyPr anchorCtr="0" anchor="t" bIns="0" lIns="0" spcFirstLastPara="1" rIns="0" wrap="square" tIns="12375">
            <a:spAutoFit/>
          </a:bodyPr>
          <a:lstStyle/>
          <a:p>
            <a:pPr indent="0" lvl="0" marL="0" marR="0" rtl="0" algn="r">
              <a:spcBef>
                <a:spcPts val="0"/>
              </a:spcBef>
              <a:spcAft>
                <a:spcPts val="0"/>
              </a:spcAft>
              <a:buNone/>
            </a:pPr>
            <a:r>
              <a:rPr b="1" lang="en-US" sz="1600">
                <a:solidFill>
                  <a:schemeClr val="dk1"/>
                </a:solidFill>
                <a:latin typeface="Calibri"/>
                <a:ea typeface="Calibri"/>
                <a:cs typeface="Calibri"/>
                <a:sym typeface="Calibri"/>
              </a:rPr>
              <a:t>Émission gaz à effet de serre</a:t>
            </a:r>
            <a:endParaRPr b="1" sz="1600">
              <a:solidFill>
                <a:schemeClr val="dk1"/>
              </a:solidFill>
              <a:latin typeface="Calibri"/>
              <a:ea typeface="Calibri"/>
              <a:cs typeface="Calibri"/>
              <a:sym typeface="Calibri"/>
            </a:endParaRPr>
          </a:p>
        </p:txBody>
      </p:sp>
      <p:sp>
        <p:nvSpPr>
          <p:cNvPr id="124" name="Google Shape;124;p3"/>
          <p:cNvSpPr txBox="1"/>
          <p:nvPr/>
        </p:nvSpPr>
        <p:spPr>
          <a:xfrm>
            <a:off x="4902201" y="1916977"/>
            <a:ext cx="3352800" cy="205057"/>
          </a:xfrm>
          <a:prstGeom prst="rect">
            <a:avLst/>
          </a:prstGeom>
          <a:solidFill>
            <a:schemeClr val="lt1"/>
          </a:solidFill>
          <a:ln>
            <a:noFill/>
          </a:ln>
        </p:spPr>
        <p:txBody>
          <a:bodyPr anchorCtr="0" anchor="t" bIns="0" lIns="0" spcFirstLastPara="1" rIns="0" wrap="square" tIns="12375">
            <a:spAutoFit/>
          </a:bodyPr>
          <a:lstStyle/>
          <a:p>
            <a:pPr indent="0" lvl="0" marL="0" marR="0" rtl="0" algn="r">
              <a:spcBef>
                <a:spcPts val="0"/>
              </a:spcBef>
              <a:spcAft>
                <a:spcPts val="0"/>
              </a:spcAft>
              <a:buNone/>
            </a:pPr>
            <a:r>
              <a:rPr b="1" lang="en-US" sz="1200">
                <a:solidFill>
                  <a:srgbClr val="002060"/>
                </a:solidFill>
                <a:latin typeface="Calibri"/>
                <a:ea typeface="Calibri"/>
                <a:cs typeface="Calibri"/>
                <a:sym typeface="Calibri"/>
              </a:rPr>
              <a:t>Part des émission des gaz à effet de serre par source</a:t>
            </a:r>
            <a:endParaRPr b="1" sz="1200">
              <a:solidFill>
                <a:srgbClr val="002060"/>
              </a:solidFill>
              <a:latin typeface="Calibri"/>
              <a:ea typeface="Calibri"/>
              <a:cs typeface="Calibri"/>
              <a:sym typeface="Calibri"/>
            </a:endParaRPr>
          </a:p>
        </p:txBody>
      </p:sp>
      <p:sp>
        <p:nvSpPr>
          <p:cNvPr id="125" name="Google Shape;125;p3"/>
          <p:cNvSpPr txBox="1"/>
          <p:nvPr/>
        </p:nvSpPr>
        <p:spPr>
          <a:xfrm>
            <a:off x="5089150" y="2604958"/>
            <a:ext cx="1076123" cy="25872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Procédés industriels et utilisation des produits</a:t>
            </a:r>
            <a:endParaRPr b="1" sz="800">
              <a:solidFill>
                <a:srgbClr val="002060"/>
              </a:solidFill>
              <a:latin typeface="Arial"/>
              <a:ea typeface="Arial"/>
              <a:cs typeface="Arial"/>
              <a:sym typeface="Arial"/>
            </a:endParaRPr>
          </a:p>
        </p:txBody>
      </p:sp>
      <p:sp>
        <p:nvSpPr>
          <p:cNvPr id="126" name="Google Shape;126;p3"/>
          <p:cNvSpPr txBox="1"/>
          <p:nvPr/>
        </p:nvSpPr>
        <p:spPr>
          <a:xfrm>
            <a:off x="7860061" y="2951322"/>
            <a:ext cx="1076123"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Secteurs de l’énergie</a:t>
            </a:r>
            <a:endParaRPr b="1" sz="800">
              <a:solidFill>
                <a:srgbClr val="002060"/>
              </a:solidFill>
              <a:latin typeface="Calibri"/>
              <a:ea typeface="Calibri"/>
              <a:cs typeface="Calibri"/>
              <a:sym typeface="Calibri"/>
            </a:endParaRPr>
          </a:p>
        </p:txBody>
      </p:sp>
      <p:sp>
        <p:nvSpPr>
          <p:cNvPr id="127" name="Google Shape;127;p3"/>
          <p:cNvSpPr txBox="1"/>
          <p:nvPr/>
        </p:nvSpPr>
        <p:spPr>
          <a:xfrm>
            <a:off x="6509243" y="2501049"/>
            <a:ext cx="61892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Déchets</a:t>
            </a:r>
            <a:endParaRPr b="1" sz="800">
              <a:solidFill>
                <a:srgbClr val="002060"/>
              </a:solidFill>
              <a:latin typeface="Calibri"/>
              <a:ea typeface="Calibri"/>
              <a:cs typeface="Calibri"/>
              <a:sym typeface="Calibri"/>
            </a:endParaRPr>
          </a:p>
        </p:txBody>
      </p:sp>
      <p:sp>
        <p:nvSpPr>
          <p:cNvPr id="128" name="Google Shape;128;p3"/>
          <p:cNvSpPr txBox="1"/>
          <p:nvPr/>
        </p:nvSpPr>
        <p:spPr>
          <a:xfrm>
            <a:off x="5082225" y="3159140"/>
            <a:ext cx="61892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Agriculture</a:t>
            </a:r>
            <a:endParaRPr b="1" sz="800">
              <a:solidFill>
                <a:srgbClr val="002060"/>
              </a:solidFill>
              <a:latin typeface="Calibri"/>
              <a:ea typeface="Calibri"/>
              <a:cs typeface="Calibri"/>
              <a:sym typeface="Calibri"/>
            </a:endParaRPr>
          </a:p>
        </p:txBody>
      </p:sp>
      <p:sp>
        <p:nvSpPr>
          <p:cNvPr id="129" name="Google Shape;129;p3"/>
          <p:cNvSpPr txBox="1"/>
          <p:nvPr/>
        </p:nvSpPr>
        <p:spPr>
          <a:xfrm>
            <a:off x="5019879" y="4329849"/>
            <a:ext cx="618921"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002060"/>
                </a:solidFill>
                <a:latin typeface="Calibri"/>
                <a:ea typeface="Calibri"/>
                <a:cs typeface="Calibri"/>
                <a:sym typeface="Calibri"/>
              </a:rPr>
              <a:t>Transport</a:t>
            </a:r>
            <a:endParaRPr b="1" sz="800">
              <a:solidFill>
                <a:srgbClr val="002060"/>
              </a:solidFill>
              <a:latin typeface="Calibri"/>
              <a:ea typeface="Calibri"/>
              <a:cs typeface="Calibri"/>
              <a:sym typeface="Calibri"/>
            </a:endParaRPr>
          </a:p>
        </p:txBody>
      </p:sp>
      <p:sp>
        <p:nvSpPr>
          <p:cNvPr id="130" name="Google Shape;130;p3"/>
          <p:cNvSpPr txBox="1"/>
          <p:nvPr/>
        </p:nvSpPr>
        <p:spPr>
          <a:xfrm>
            <a:off x="7652242" y="4890654"/>
            <a:ext cx="1152321" cy="50494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br>
              <a:rPr lang="en-US" sz="800">
                <a:solidFill>
                  <a:schemeClr val="dk1"/>
                </a:solidFill>
                <a:latin typeface="Calibri"/>
                <a:ea typeface="Calibri"/>
                <a:cs typeface="Calibri"/>
                <a:sym typeface="Calibri"/>
              </a:rPr>
            </a:br>
            <a:r>
              <a:rPr b="1" lang="en-US" sz="800">
                <a:solidFill>
                  <a:srgbClr val="002060"/>
                </a:solidFill>
                <a:latin typeface="Calibri"/>
                <a:ea typeface="Calibri"/>
                <a:cs typeface="Calibri"/>
                <a:sym typeface="Calibri"/>
              </a:rPr>
              <a:t>Carburant par combustion par les utilisateurs d'énergie</a:t>
            </a:r>
            <a:endParaRPr/>
          </a:p>
        </p:txBody>
      </p:sp>
      <p:sp>
        <p:nvSpPr>
          <p:cNvPr id="131" name="Google Shape;131;p3"/>
          <p:cNvSpPr txBox="1"/>
          <p:nvPr/>
        </p:nvSpPr>
        <p:spPr>
          <a:xfrm>
            <a:off x="2870739" y="4881184"/>
            <a:ext cx="653626" cy="140474"/>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rgbClr val="D99593"/>
                </a:solidFill>
                <a:latin typeface="Arial"/>
                <a:ea typeface="Arial"/>
                <a:cs typeface="Arial"/>
                <a:sym typeface="Arial"/>
              </a:rPr>
              <a:t>Objectif EU</a:t>
            </a:r>
            <a:endParaRPr b="1" sz="800">
              <a:solidFill>
                <a:srgbClr val="D99593"/>
              </a:solidFill>
              <a:latin typeface="Arial"/>
              <a:ea typeface="Arial"/>
              <a:cs typeface="Arial"/>
              <a:sym typeface="Arial"/>
            </a:endParaRPr>
          </a:p>
        </p:txBody>
      </p:sp>
      <p:sp>
        <p:nvSpPr>
          <p:cNvPr id="132" name="Google Shape;132;p3"/>
          <p:cNvSpPr txBox="1"/>
          <p:nvPr/>
        </p:nvSpPr>
        <p:spPr>
          <a:xfrm>
            <a:off x="649817" y="5211845"/>
            <a:ext cx="2177203"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600">
                <a:solidFill>
                  <a:schemeClr val="dk1"/>
                </a:solidFill>
                <a:latin typeface="Arial"/>
                <a:ea typeface="Arial"/>
                <a:cs typeface="Arial"/>
                <a:sym typeface="Arial"/>
              </a:rPr>
              <a:t>Agence Européenne de l’environnement</a:t>
            </a:r>
            <a:endParaRPr b="1" sz="600">
              <a:solidFill>
                <a:schemeClr val="dk1"/>
              </a:solidFill>
              <a:latin typeface="Arial"/>
              <a:ea typeface="Arial"/>
              <a:cs typeface="Arial"/>
              <a:sym typeface="Arial"/>
            </a:endParaRPr>
          </a:p>
        </p:txBody>
      </p:sp>
      <p:sp>
        <p:nvSpPr>
          <p:cNvPr id="133" name="Google Shape;133;p3"/>
          <p:cNvSpPr/>
          <p:nvPr/>
        </p:nvSpPr>
        <p:spPr>
          <a:xfrm>
            <a:off x="0" y="0"/>
            <a:ext cx="9144000" cy="457200"/>
          </a:xfrm>
          <a:prstGeom prst="rect">
            <a:avLst/>
          </a:prstGeom>
          <a:solidFill>
            <a:srgbClr val="303134"/>
          </a:solid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rgbClr val="E8EAED"/>
              </a:buClr>
              <a:buSzPts val="2100"/>
              <a:buFont typeface="Arial"/>
              <a:buNone/>
            </a:pPr>
            <a:r>
              <a:rPr b="0" i="0" lang="en-US" sz="2100" u="none" cap="none" strike="noStrike">
                <a:solidFill>
                  <a:srgbClr val="E8EAED"/>
                </a:solidFill>
                <a:latin typeface="Arial"/>
                <a:ea typeface="Arial"/>
                <a:cs typeface="Arial"/>
                <a:sym typeface="Arial"/>
              </a:rPr>
              <a:t>Données incluant l'aviation internationale et les émissions indirectes de CO2, hors changement d'affectation des terres et forêts</a:t>
            </a:r>
            <a:r>
              <a:rPr b="0" i="0" lang="en-US" sz="6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p:txBody>
      </p:sp>
      <p:sp>
        <p:nvSpPr>
          <p:cNvPr id="134" name="Google Shape;134;p3"/>
          <p:cNvSpPr/>
          <p:nvPr/>
        </p:nvSpPr>
        <p:spPr>
          <a:xfrm>
            <a:off x="0" y="0"/>
            <a:ext cx="9144000" cy="457200"/>
          </a:xfrm>
          <a:prstGeom prst="rect">
            <a:avLst/>
          </a:prstGeom>
          <a:solidFill>
            <a:srgbClr val="303134"/>
          </a:solid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rgbClr val="E8EAED"/>
              </a:buClr>
              <a:buSzPts val="2100"/>
              <a:buFont typeface="Arial"/>
              <a:buNone/>
            </a:pPr>
            <a:r>
              <a:rPr b="0" i="0" lang="en-US" sz="2100" u="none" cap="none" strike="noStrike">
                <a:solidFill>
                  <a:srgbClr val="E8EAED"/>
                </a:solidFill>
                <a:latin typeface="Arial"/>
                <a:ea typeface="Arial"/>
                <a:cs typeface="Arial"/>
                <a:sym typeface="Arial"/>
              </a:rPr>
              <a:t>Données incluant l'aviation internationale et les émissions indirectes de CO2, hors changement d'affectation des terres et forêts</a:t>
            </a:r>
            <a:r>
              <a:rPr b="0" i="0" lang="en-US" sz="600" u="none" cap="none" strike="noStrike">
                <a:solidFill>
                  <a:schemeClr val="dk1"/>
                </a:solidFill>
                <a:latin typeface="Arial"/>
                <a:ea typeface="Arial"/>
                <a:cs typeface="Arial"/>
                <a:sym typeface="Arial"/>
              </a:rPr>
              <a:t> </a:t>
            </a:r>
            <a:endParaRPr b="0" i="0" sz="1800" u="none" cap="none" strike="noStrike">
              <a:solidFill>
                <a:schemeClr val="dk1"/>
              </a:solidFill>
              <a:latin typeface="Arial"/>
              <a:ea typeface="Arial"/>
              <a:cs typeface="Arial"/>
              <a:sym typeface="Arial"/>
            </a:endParaRPr>
          </a:p>
        </p:txBody>
      </p:sp>
      <p:sp>
        <p:nvSpPr>
          <p:cNvPr id="135" name="Google Shape;135;p3"/>
          <p:cNvSpPr txBox="1"/>
          <p:nvPr/>
        </p:nvSpPr>
        <p:spPr>
          <a:xfrm>
            <a:off x="334108" y="5346661"/>
            <a:ext cx="533400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600">
                <a:solidFill>
                  <a:schemeClr val="dk1"/>
                </a:solidFill>
                <a:latin typeface="Arial"/>
                <a:ea typeface="Arial"/>
                <a:cs typeface="Arial"/>
                <a:sym typeface="Arial"/>
              </a:rPr>
              <a:t>Données incluant l'aviation internationale et les émissions indirectes de CO2, hors changement d'affectation des terres et forêts</a:t>
            </a:r>
            <a:endParaRPr b="1" sz="600">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41" name="Google Shape;141;p4"/>
          <p:cNvSpPr txBox="1"/>
          <p:nvPr>
            <p:ph idx="1" type="body"/>
          </p:nvPr>
        </p:nvSpPr>
        <p:spPr>
          <a:xfrm>
            <a:off x="457200" y="1049821"/>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CONTEXTE</a:t>
            </a:r>
            <a:endParaRPr sz="2400">
              <a:latin typeface="Calibri"/>
              <a:ea typeface="Calibri"/>
              <a:cs typeface="Calibri"/>
              <a:sym typeface="Calibri"/>
            </a:endParaRPr>
          </a:p>
          <a:p>
            <a:pPr indent="0" lvl="0" marL="0" rtl="0" algn="just">
              <a:spcBef>
                <a:spcPts val="400"/>
              </a:spcBef>
              <a:spcAft>
                <a:spcPts val="0"/>
              </a:spcAft>
              <a:buClr>
                <a:schemeClr val="dk1"/>
              </a:buClr>
              <a:buSzPts val="2000"/>
              <a:buNone/>
            </a:pPr>
            <a:r>
              <a:rPr lang="en-US" sz="2000"/>
              <a:t>Un équivalent de dioxyde de carbone ou équivalent de CO2 (CO</a:t>
            </a:r>
            <a:r>
              <a:rPr baseline="-25000" lang="en-US" sz="2000"/>
              <a:t>2eq</a:t>
            </a:r>
            <a:r>
              <a:rPr lang="en-US" sz="2000"/>
              <a:t>) est une mesure métrique utilisée pour comparer les émissions de divers gaz à effet de serre sur la base de leur potentiel de réchauffement planétaire (PRP), en convertissant les quantités d'autres gaz à la quantité équivalente de dioxyde de carbone avec le même potentiel de réchauffement planétaire. </a:t>
            </a:r>
            <a:endParaRPr sz="2000"/>
          </a:p>
        </p:txBody>
      </p:sp>
      <p:sp>
        <p:nvSpPr>
          <p:cNvPr id="142" name="Google Shape;142;p4"/>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43" name="Google Shape;143;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144" name="Google Shape;144;p4"/>
          <p:cNvGrpSpPr/>
          <p:nvPr/>
        </p:nvGrpSpPr>
        <p:grpSpPr>
          <a:xfrm>
            <a:off x="3486274" y="3172366"/>
            <a:ext cx="5200526" cy="3033197"/>
            <a:chOff x="2185926" y="2831878"/>
            <a:chExt cx="5200526" cy="3033197"/>
          </a:xfrm>
        </p:grpSpPr>
        <p:pic>
          <p:nvPicPr>
            <p:cNvPr id="145" name="Google Shape;145;p4"/>
            <p:cNvPicPr preferRelativeResize="0"/>
            <p:nvPr/>
          </p:nvPicPr>
          <p:blipFill rotWithShape="1">
            <a:blip r:embed="rId5">
              <a:alphaModFix/>
            </a:blip>
            <a:srcRect b="0" l="0" r="0" t="0"/>
            <a:stretch/>
          </p:blipFill>
          <p:spPr>
            <a:xfrm>
              <a:off x="2185926" y="2831878"/>
              <a:ext cx="5200526" cy="2796365"/>
            </a:xfrm>
            <a:prstGeom prst="rect">
              <a:avLst/>
            </a:prstGeom>
            <a:noFill/>
            <a:ln>
              <a:noFill/>
            </a:ln>
          </p:spPr>
        </p:pic>
        <p:sp>
          <p:nvSpPr>
            <p:cNvPr id="146" name="Google Shape;146;p4"/>
            <p:cNvSpPr txBox="1"/>
            <p:nvPr/>
          </p:nvSpPr>
          <p:spPr>
            <a:xfrm>
              <a:off x="2470067" y="5634243"/>
              <a:ext cx="699230"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Calibri"/>
                  <a:ea typeface="Calibri"/>
                  <a:cs typeface="Calibri"/>
                  <a:sym typeface="Calibri"/>
                </a:rPr>
                <a:t>Πηγή : GIEC</a:t>
              </a:r>
              <a:endParaRPr sz="900">
                <a:solidFill>
                  <a:schemeClr val="dk1"/>
                </a:solidFill>
                <a:latin typeface="Calibri"/>
                <a:ea typeface="Calibri"/>
                <a:cs typeface="Calibri"/>
                <a:sym typeface="Calibri"/>
              </a:endParaRPr>
            </a:p>
          </p:txBody>
        </p:sp>
      </p:grpSp>
      <p:sp>
        <p:nvSpPr>
          <p:cNvPr id="147" name="Google Shape;147;p4"/>
          <p:cNvSpPr txBox="1"/>
          <p:nvPr/>
        </p:nvSpPr>
        <p:spPr>
          <a:xfrm>
            <a:off x="3774017" y="3154440"/>
            <a:ext cx="4851823" cy="158698"/>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700">
                <a:solidFill>
                  <a:schemeClr val="dk1"/>
                </a:solidFill>
                <a:latin typeface="Arial"/>
                <a:ea typeface="Arial"/>
                <a:cs typeface="Arial"/>
                <a:sym typeface="Arial"/>
              </a:rPr>
              <a:t>Emissions directes de CO2 par secteurs majeurs, et non CO2  pour les scénarios de référence et d'atténuation</a:t>
            </a:r>
            <a:endParaRPr b="1" sz="700">
              <a:solidFill>
                <a:schemeClr val="dk1"/>
              </a:solidFill>
              <a:latin typeface="Arial"/>
              <a:ea typeface="Arial"/>
              <a:cs typeface="Arial"/>
              <a:sym typeface="Arial"/>
            </a:endParaRPr>
          </a:p>
        </p:txBody>
      </p:sp>
      <p:sp>
        <p:nvSpPr>
          <p:cNvPr id="148" name="Google Shape;148;p4"/>
          <p:cNvSpPr txBox="1"/>
          <p:nvPr/>
        </p:nvSpPr>
        <p:spPr>
          <a:xfrm>
            <a:off x="4744297" y="5526800"/>
            <a:ext cx="523663"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Bâtiments</a:t>
            </a:r>
            <a:endParaRPr b="1" sz="700">
              <a:solidFill>
                <a:schemeClr val="dk1"/>
              </a:solidFill>
              <a:latin typeface="Arial"/>
              <a:ea typeface="Arial"/>
              <a:cs typeface="Arial"/>
              <a:sym typeface="Arial"/>
            </a:endParaRPr>
          </a:p>
        </p:txBody>
      </p:sp>
      <p:sp>
        <p:nvSpPr>
          <p:cNvPr id="149" name="Google Shape;149;p4"/>
          <p:cNvSpPr txBox="1"/>
          <p:nvPr/>
        </p:nvSpPr>
        <p:spPr>
          <a:xfrm>
            <a:off x="5592657" y="5521720"/>
            <a:ext cx="523663" cy="12022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Industrie</a:t>
            </a:r>
            <a:endParaRPr b="1" sz="700">
              <a:solidFill>
                <a:schemeClr val="dk1"/>
              </a:solidFill>
              <a:latin typeface="Arial"/>
              <a:ea typeface="Arial"/>
              <a:cs typeface="Arial"/>
              <a:sym typeface="Arial"/>
            </a:endParaRPr>
          </a:p>
        </p:txBody>
      </p:sp>
      <p:sp>
        <p:nvSpPr>
          <p:cNvPr id="150" name="Google Shape;150;p4"/>
          <p:cNvSpPr txBox="1"/>
          <p:nvPr/>
        </p:nvSpPr>
        <p:spPr>
          <a:xfrm>
            <a:off x="6369897" y="5532120"/>
            <a:ext cx="579543" cy="119986"/>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700">
                <a:solidFill>
                  <a:schemeClr val="dk1"/>
                </a:solidFill>
                <a:latin typeface="Arial"/>
                <a:ea typeface="Arial"/>
                <a:cs typeface="Arial"/>
                <a:sym typeface="Arial"/>
              </a:rPr>
              <a:t>Electricité</a:t>
            </a:r>
            <a:endParaRPr b="1" sz="7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56" name="Google Shape;156;p5"/>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INDICATEUR</a:t>
            </a:r>
            <a:endParaRPr b="1" i="1" sz="2400">
              <a:latin typeface="Calibri"/>
              <a:ea typeface="Calibri"/>
              <a:cs typeface="Calibri"/>
              <a:sym typeface="Calibri"/>
            </a:endParaRPr>
          </a:p>
          <a:p>
            <a:pPr indent="0" lvl="0" marL="0" rtl="0" algn="l">
              <a:spcBef>
                <a:spcPts val="400"/>
              </a:spcBef>
              <a:spcAft>
                <a:spcPts val="0"/>
              </a:spcAft>
              <a:buClr>
                <a:schemeClr val="dk1"/>
              </a:buClr>
              <a:buSzPts val="2000"/>
              <a:buNone/>
            </a:pPr>
            <a:r>
              <a:t/>
            </a:r>
            <a:endParaRPr b="1" sz="2000">
              <a:latin typeface="Calibri"/>
              <a:ea typeface="Calibri"/>
              <a:cs typeface="Calibri"/>
              <a:sym typeface="Calibri"/>
            </a:endParaRPr>
          </a:p>
          <a:p>
            <a:pPr indent="0" lvl="0" marL="0" rtl="0" algn="l">
              <a:spcBef>
                <a:spcPts val="200"/>
              </a:spcBef>
              <a:spcAft>
                <a:spcPts val="0"/>
              </a:spcAft>
              <a:buClr>
                <a:schemeClr val="dk1"/>
              </a:buClr>
              <a:buSzPts val="1000"/>
              <a:buNone/>
            </a:pPr>
            <a:r>
              <a:t/>
            </a:r>
            <a:endParaRPr sz="1000"/>
          </a:p>
        </p:txBody>
      </p:sp>
      <p:sp>
        <p:nvSpPr>
          <p:cNvPr id="157" name="Google Shape;157;p5"/>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158" name="Google Shape;158;p5"/>
          <p:cNvGraphicFramePr/>
          <p:nvPr/>
        </p:nvGraphicFramePr>
        <p:xfrm>
          <a:off x="474134" y="1972673"/>
          <a:ext cx="3000000" cy="3000000"/>
        </p:xfrm>
        <a:graphic>
          <a:graphicData uri="http://schemas.openxmlformats.org/drawingml/2006/table">
            <a:tbl>
              <a:tblPr bandRow="1" firstRow="1">
                <a:noFill/>
                <a:tableStyleId>{7F9FC70D-DA9F-4777-B3BF-4DEBC25F4559}</a:tableStyleId>
              </a:tblPr>
              <a:tblGrid>
                <a:gridCol w="2871225"/>
                <a:gridCol w="2426200"/>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t>Quantité totale de gaz à effet de serre (émissions équivalentes de CO</a:t>
                      </a:r>
                      <a:r>
                        <a:rPr baseline="-25000" lang="en-US" sz="1800"/>
                        <a:t>2</a:t>
                      </a:r>
                      <a:r>
                        <a:rPr lang="en-US" sz="1800"/>
                        <a:t>) générée par l’exploitation des bâtiments sur une </a:t>
                      </a:r>
                      <a:r>
                        <a:rPr lang="en-US" sz="1800">
                          <a:solidFill>
                            <a:schemeClr val="dk1"/>
                          </a:solidFill>
                        </a:rPr>
                        <a:t>année</a:t>
                      </a:r>
                      <a:r>
                        <a:rPr lang="en-US" sz="1800"/>
                        <a:t> civile</a:t>
                      </a:r>
                      <a:r>
                        <a:rPr lang="en-US" sz="1800">
                          <a:solidFill>
                            <a:schemeClr val="dk1"/>
                          </a:solidFill>
                        </a:rPr>
                        <a:t> par habitant</a:t>
                      </a:r>
                      <a:endParaRPr/>
                    </a:p>
                  </a:txBody>
                  <a:tcPr marT="45725" marB="45725" marR="91450" marL="91450"/>
                </a:tc>
                <a:tc>
                  <a:txBody>
                    <a:bodyPr/>
                    <a:lstStyle/>
                    <a:p>
                      <a:pPr indent="0" lvl="0" marL="0" marR="0" rtl="0" algn="l">
                        <a:spcBef>
                          <a:spcPts val="0"/>
                        </a:spcBef>
                        <a:spcAft>
                          <a:spcPts val="0"/>
                        </a:spcAft>
                        <a:buNone/>
                      </a:pPr>
                      <a:r>
                        <a:rPr lang="en-US" sz="1800" u="none" strike="noStrike"/>
                        <a:t>t CO</a:t>
                      </a:r>
                      <a:r>
                        <a:rPr baseline="-25000" lang="en-US" sz="1800" u="none" strike="noStrike"/>
                        <a:t>2</a:t>
                      </a:r>
                      <a:r>
                        <a:rPr lang="en-US" sz="1800" u="none" strike="noStrike"/>
                        <a:t> éq./habitant</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txBody>
                  <a:tcPr marT="45725" marB="45725" marR="91450" marL="91450"/>
                </a:tc>
                <a:tc>
                  <a:txBody>
                    <a:bodyPr/>
                    <a:lstStyle/>
                    <a:p>
                      <a:pPr indent="0" lvl="0" marL="0" marR="0" rtl="0" algn="l">
                        <a:spcBef>
                          <a:spcPts val="0"/>
                        </a:spcBef>
                        <a:spcAft>
                          <a:spcPts val="0"/>
                        </a:spcAft>
                        <a:buNone/>
                      </a:pPr>
                      <a:r>
                        <a:rPr lang="en-US" sz="1800"/>
                        <a:t>Estimation</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p>
                    <a:p>
                      <a:pPr indent="0" lvl="0" marL="0" marR="0" rtl="0" algn="l">
                        <a:spcBef>
                          <a:spcPts val="0"/>
                        </a:spcBef>
                        <a:spcAft>
                          <a:spcPts val="0"/>
                        </a:spcAft>
                        <a:buNone/>
                      </a:pPr>
                      <a:r>
                        <a:t/>
                      </a:r>
                      <a:endParaRPr sz="1800">
                        <a:latin typeface="Calibri"/>
                        <a:ea typeface="Calibri"/>
                        <a:cs typeface="Calibri"/>
                        <a:sym typeface="Calibri"/>
                      </a:endParaRPr>
                    </a:p>
                  </a:txBody>
                  <a:tcPr marT="45725" marB="45725" marR="91450" marL="91450"/>
                </a:tc>
              </a:tr>
            </a:tbl>
          </a:graphicData>
        </a:graphic>
      </p:graphicFrame>
      <p:pic>
        <p:nvPicPr>
          <p:cNvPr id="159" name="Google Shape;159;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60" name="Google Shape;160;p5"/>
          <p:cNvSpPr/>
          <p:nvPr/>
        </p:nvSpPr>
        <p:spPr>
          <a:xfrm>
            <a:off x="6920386" y="4781461"/>
            <a:ext cx="1092751" cy="920476"/>
          </a:xfrm>
          <a:prstGeom prst="cloudCallout">
            <a:avLst>
              <a:gd fmla="val -147280" name="adj1"/>
              <a:gd fmla="val 62136" name="adj2"/>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Calibri"/>
                <a:ea typeface="Calibri"/>
                <a:cs typeface="Calibri"/>
                <a:sym typeface="Calibri"/>
              </a:rPr>
              <a:t>GES</a:t>
            </a:r>
            <a:endParaRPr b="1" sz="2000">
              <a:solidFill>
                <a:schemeClr val="lt1"/>
              </a:solidFill>
              <a:latin typeface="Calibri"/>
              <a:ea typeface="Calibri"/>
              <a:cs typeface="Calibri"/>
              <a:sym typeface="Calibri"/>
            </a:endParaRPr>
          </a:p>
        </p:txBody>
      </p:sp>
      <p:sp>
        <p:nvSpPr>
          <p:cNvPr id="161" name="Google Shape;161;p5"/>
          <p:cNvSpPr/>
          <p:nvPr/>
        </p:nvSpPr>
        <p:spPr>
          <a:xfrm>
            <a:off x="870012" y="4200559"/>
            <a:ext cx="7816788"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Pour le calcul de l'indicateur, seuls les résidents du quartier et les non-travailleurs de la zone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pic>
        <p:nvPicPr>
          <p:cNvPr id="162" name="Google Shape;162;p5"/>
          <p:cNvPicPr preferRelativeResize="0"/>
          <p:nvPr/>
        </p:nvPicPr>
        <p:blipFill rotWithShape="1">
          <a:blip r:embed="rId5">
            <a:alphaModFix/>
          </a:blip>
          <a:srcRect b="0" l="0" r="0" t="0"/>
          <a:stretch/>
        </p:blipFill>
        <p:spPr>
          <a:xfrm>
            <a:off x="457200" y="4251418"/>
            <a:ext cx="378512" cy="36880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6"/>
          <p:cNvSpPr txBox="1"/>
          <p:nvPr>
            <p:ph type="title"/>
          </p:nvPr>
        </p:nvSpPr>
        <p:spPr>
          <a:xfrm>
            <a:off x="0" y="-10632"/>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68" name="Google Shape;168;p6"/>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t>OBJECTIF</a:t>
            </a:r>
            <a:endParaRPr/>
          </a:p>
          <a:p>
            <a:pPr indent="0" lvl="0" marL="0" rtl="0" algn="l">
              <a:spcBef>
                <a:spcPts val="320"/>
              </a:spcBef>
              <a:spcAft>
                <a:spcPts val="0"/>
              </a:spcAft>
              <a:buClr>
                <a:schemeClr val="dk1"/>
              </a:buClr>
              <a:buSzPts val="1600"/>
              <a:buNone/>
            </a:pPr>
            <a:r>
              <a:rPr b="1" lang="en-US" sz="1600">
                <a:latin typeface="Calibri"/>
                <a:ea typeface="Calibri"/>
                <a:cs typeface="Calibri"/>
                <a:sym typeface="Calibri"/>
              </a:rPr>
              <a:t> </a:t>
            </a:r>
            <a:r>
              <a:rPr lang="en-US" sz="1600">
                <a:latin typeface="Calibri"/>
                <a:ea typeface="Calibri"/>
                <a:cs typeface="Calibri"/>
                <a:sym typeface="Calibri"/>
              </a:rPr>
              <a:t> </a:t>
            </a:r>
            <a:endParaRPr/>
          </a:p>
          <a:p>
            <a:pPr indent="0" lvl="0" marL="0" rtl="0" algn="l">
              <a:spcBef>
                <a:spcPts val="400"/>
              </a:spcBef>
              <a:spcAft>
                <a:spcPts val="0"/>
              </a:spcAft>
              <a:buClr>
                <a:schemeClr val="dk1"/>
              </a:buClr>
              <a:buSzPts val="2000"/>
              <a:buNone/>
            </a:pPr>
            <a:r>
              <a:rPr lang="en-US" sz="2000"/>
              <a:t>Μinimiser les émissions totales de gaz à effet de serre provenant de l’exploitation des bâtiments.</a:t>
            </a:r>
            <a:endParaRPr/>
          </a:p>
        </p:txBody>
      </p:sp>
      <p:sp>
        <p:nvSpPr>
          <p:cNvPr id="169" name="Google Shape;169;p6"/>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https://cdn-images-1.medium.com/max/1600/0*p98OsFkIeqG3M5es.jpg" id="170" name="Google Shape;170;p6"/>
          <p:cNvPicPr preferRelativeResize="0"/>
          <p:nvPr/>
        </p:nvPicPr>
        <p:blipFill rotWithShape="1">
          <a:blip r:embed="rId3">
            <a:alphaModFix/>
          </a:blip>
          <a:srcRect b="0" l="0" r="0" t="0"/>
          <a:stretch/>
        </p:blipFill>
        <p:spPr>
          <a:xfrm>
            <a:off x="4225424" y="2886075"/>
            <a:ext cx="4426293" cy="2520000"/>
          </a:xfrm>
          <a:prstGeom prst="rect">
            <a:avLst/>
          </a:prstGeom>
          <a:noFill/>
          <a:ln>
            <a:noFill/>
          </a:ln>
        </p:spPr>
      </p:pic>
      <p:pic>
        <p:nvPicPr>
          <p:cNvPr descr="Related image" id="171" name="Google Shape;171;p6"/>
          <p:cNvPicPr preferRelativeResize="0"/>
          <p:nvPr/>
        </p:nvPicPr>
        <p:blipFill rotWithShape="1">
          <a:blip r:embed="rId4">
            <a:alphaModFix/>
          </a:blip>
          <a:srcRect b="0" l="0" r="0" t="0"/>
          <a:stretch/>
        </p:blipFill>
        <p:spPr>
          <a:xfrm>
            <a:off x="457200" y="2886075"/>
            <a:ext cx="3768224" cy="2520000"/>
          </a:xfrm>
          <a:prstGeom prst="rect">
            <a:avLst/>
          </a:prstGeom>
          <a:noFill/>
          <a:ln>
            <a:noFill/>
          </a:ln>
        </p:spPr>
      </p:pic>
      <p:pic>
        <p:nvPicPr>
          <p:cNvPr id="172" name="Google Shape;172;p6">
            <a:hlinkClick r:id="rId5"/>
          </p:cNvPr>
          <p:cNvPicPr preferRelativeResize="0"/>
          <p:nvPr/>
        </p:nvPicPr>
        <p:blipFill rotWithShape="1">
          <a:blip r:embed="rId6">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sz="2800"/>
          </a:p>
        </p:txBody>
      </p:sp>
      <p:sp>
        <p:nvSpPr>
          <p:cNvPr id="178" name="Google Shape;178;p7"/>
          <p:cNvSpPr txBox="1"/>
          <p:nvPr>
            <p:ph idx="1" type="body"/>
          </p:nvPr>
        </p:nvSpPr>
        <p:spPr>
          <a:xfrm>
            <a:off x="606668" y="863554"/>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1" lang="en-US" sz="2400" u="sng">
                <a:latin typeface="Calibri"/>
                <a:ea typeface="Calibri"/>
                <a:cs typeface="Calibri"/>
                <a:sym typeface="Calibri"/>
              </a:rPr>
              <a:t>DESCRIPTION</a:t>
            </a:r>
            <a:endParaRPr sz="2400">
              <a:latin typeface="Calibri"/>
              <a:ea typeface="Calibri"/>
              <a:cs typeface="Calibri"/>
              <a:sym typeface="Calibri"/>
            </a:endParaRPr>
          </a:p>
          <a:p>
            <a:pPr indent="0" lvl="0" marL="0" rtl="0" algn="just">
              <a:spcBef>
                <a:spcPts val="400"/>
              </a:spcBef>
              <a:spcAft>
                <a:spcPts val="0"/>
              </a:spcAft>
              <a:buClr>
                <a:schemeClr val="dk1"/>
              </a:buClr>
              <a:buSzPts val="2000"/>
              <a:buNone/>
            </a:pPr>
            <a:r>
              <a:rPr lang="en-US" sz="2000"/>
              <a:t>L’indicateur mesure la contribution des émissions de gaz à effet de serre (GES) associées à la phase d’exploitation du bâtiment au réchauffement planétaire ou au changement climatique. </a:t>
            </a:r>
            <a:endParaRPr sz="2000"/>
          </a:p>
          <a:p>
            <a:pPr indent="0" lvl="0" marL="0" rtl="0" algn="just">
              <a:spcBef>
                <a:spcPts val="400"/>
              </a:spcBef>
              <a:spcAft>
                <a:spcPts val="0"/>
              </a:spcAft>
              <a:buClr>
                <a:schemeClr val="dk1"/>
              </a:buClr>
              <a:buSzPts val="2000"/>
              <a:buNone/>
            </a:pPr>
            <a:r>
              <a:rPr lang="en-US" sz="2000"/>
              <a:t>Le potentiel de réchauffement planétaire (PRP) a été mis au point pour permettre de comparer l'impact sur le réchauffement planétaire de différents gaz (tels que le dioxyde de carbone, le méthane, l'oxyde nitreux ou les chlorofluorocarbones). Il s'agit d'une mesure de la quantité d'énergie que les émissions de 1 tonne de gaz absorberont sur une période de temps donnée, par rapport aux émissions de 1 tonne de dioxyde de carbone (CO</a:t>
            </a:r>
            <a:r>
              <a:rPr baseline="-25000" lang="en-US" sz="2000"/>
              <a:t>2</a:t>
            </a:r>
            <a:r>
              <a:rPr lang="en-US" sz="2000"/>
              <a:t>)</a:t>
            </a:r>
            <a:endParaRPr/>
          </a:p>
          <a:p>
            <a:pPr indent="0" lvl="0" marL="0" rtl="0" algn="just">
              <a:spcBef>
                <a:spcPts val="400"/>
              </a:spcBef>
              <a:spcAft>
                <a:spcPts val="0"/>
              </a:spcAft>
              <a:buClr>
                <a:schemeClr val="dk1"/>
              </a:buClr>
              <a:buSzPts val="2000"/>
              <a:buNone/>
            </a:pPr>
            <a:r>
              <a:rPr lang="en-US" sz="2000"/>
              <a:t>Un PRP plus élevé signifie un effet de réchauffement plus important </a:t>
            </a:r>
            <a:endParaRPr sz="2000"/>
          </a:p>
          <a:p>
            <a:pPr indent="0" lvl="0" marL="0" rtl="0" algn="just">
              <a:spcBef>
                <a:spcPts val="400"/>
              </a:spcBef>
              <a:spcAft>
                <a:spcPts val="0"/>
              </a:spcAft>
              <a:buClr>
                <a:schemeClr val="dk1"/>
              </a:buClr>
              <a:buSzPts val="2000"/>
              <a:buNone/>
            </a:pPr>
            <a:r>
              <a:rPr lang="en-US" sz="2000"/>
              <a:t>pendant cette période (généralement 100 ans).</a:t>
            </a:r>
            <a:endParaRPr sz="2000"/>
          </a:p>
        </p:txBody>
      </p:sp>
      <p:sp>
        <p:nvSpPr>
          <p:cNvPr id="179" name="Google Shape;179;p7"/>
          <p:cNvSpPr txBox="1"/>
          <p:nvPr>
            <p:ph idx="12" type="sldNum"/>
          </p:nvPr>
        </p:nvSpPr>
        <p:spPr>
          <a:xfrm>
            <a:off x="8528537"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80" name="Google Shape;180;p7">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181" name="Google Shape;181;p7"/>
          <p:cNvPicPr preferRelativeResize="0"/>
          <p:nvPr/>
        </p:nvPicPr>
        <p:blipFill rotWithShape="1">
          <a:blip r:embed="rId5">
            <a:alphaModFix/>
          </a:blip>
          <a:srcRect b="0" l="0" r="0" t="0"/>
          <a:stretch/>
        </p:blipFill>
        <p:spPr>
          <a:xfrm>
            <a:off x="6091237" y="4438147"/>
            <a:ext cx="2925763" cy="204607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8"/>
          <p:cNvSpPr txBox="1"/>
          <p:nvPr>
            <p:ph idx="12" type="sldNum"/>
          </p:nvPr>
        </p:nvSpPr>
        <p:spPr>
          <a:xfrm>
            <a:off x="7010400" y="6553200"/>
            <a:ext cx="2133600" cy="30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88" name="Google Shape;188;p8">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89" name="Google Shape;189;p8"/>
          <p:cNvSpPr txBox="1"/>
          <p:nvPr>
            <p:ph idx="1" type="body"/>
          </p:nvPr>
        </p:nvSpPr>
        <p:spPr>
          <a:xfrm>
            <a:off x="268223" y="1048512"/>
            <a:ext cx="6472442" cy="24852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MÉTHODE D'ÉVALUATION</a:t>
            </a:r>
            <a:endParaRPr/>
          </a:p>
          <a:p>
            <a:pPr indent="0" lvl="0" marL="0" marR="0" rtl="0" algn="l">
              <a:spcBef>
                <a:spcPts val="300"/>
              </a:spcBef>
              <a:spcAft>
                <a:spcPts val="0"/>
              </a:spcAft>
              <a:buClr>
                <a:schemeClr val="dk1"/>
              </a:buClr>
              <a:buSzPts val="1500"/>
              <a:buFont typeface="Arial"/>
              <a:buNone/>
            </a:pPr>
            <a:r>
              <a:t/>
            </a:r>
            <a:endParaRPr b="1" i="0" sz="1500" u="sng"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La méthode de calcul de la contribution des bâtiments aux émissions de gaz à effet de serre est fournie par la </a:t>
            </a:r>
            <a:r>
              <a:rPr b="1" i="0" lang="en-US" sz="2200" u="none" cap="none" strike="noStrike">
                <a:solidFill>
                  <a:schemeClr val="dk1"/>
                </a:solidFill>
                <a:latin typeface="Calibri"/>
                <a:ea typeface="Calibri"/>
                <a:cs typeface="Calibri"/>
                <a:sym typeface="Calibri"/>
              </a:rPr>
              <a:t>norme ISO 14067</a:t>
            </a:r>
            <a:endParaRPr b="1"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1" i="0" lang="en-US" sz="2200" u="none" cap="none" strike="noStrike">
                <a:solidFill>
                  <a:schemeClr val="dk1"/>
                </a:solidFill>
                <a:latin typeface="Calibri"/>
                <a:ea typeface="Calibri"/>
                <a:cs typeface="Calibri"/>
                <a:sym typeface="Calibri"/>
              </a:rPr>
              <a:t>La norme ISO 14040 </a:t>
            </a:r>
            <a:r>
              <a:rPr b="0" i="0" lang="en-US" sz="2200" u="none" cap="none" strike="noStrike">
                <a:solidFill>
                  <a:schemeClr val="dk1"/>
                </a:solidFill>
                <a:latin typeface="Calibri"/>
                <a:ea typeface="Calibri"/>
                <a:cs typeface="Calibri"/>
                <a:sym typeface="Calibri"/>
              </a:rPr>
              <a:t>fournit également une référence générale</a:t>
            </a:r>
            <a:endParaRPr/>
          </a:p>
          <a:p>
            <a:pPr indent="0" lvl="0" marL="0" marR="0" rtl="0" algn="l">
              <a:spcBef>
                <a:spcPts val="440"/>
              </a:spcBef>
              <a:spcAft>
                <a:spcPts val="0"/>
              </a:spcAft>
              <a:buClr>
                <a:schemeClr val="dk1"/>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On parle souvent de l'</a:t>
            </a:r>
            <a:r>
              <a:rPr b="1" i="0" lang="en-US" sz="2200" u="none" cap="none" strike="noStrike">
                <a:solidFill>
                  <a:schemeClr val="dk1"/>
                </a:solidFill>
                <a:latin typeface="Calibri"/>
                <a:ea typeface="Calibri"/>
                <a:cs typeface="Calibri"/>
                <a:sym typeface="Calibri"/>
              </a:rPr>
              <a:t>empreinte carbone </a:t>
            </a:r>
            <a:r>
              <a:rPr b="0" i="0" lang="en-US" sz="2200" u="none" cap="none" strike="noStrike">
                <a:solidFill>
                  <a:schemeClr val="dk1"/>
                </a:solidFill>
                <a:latin typeface="Calibri"/>
                <a:ea typeface="Calibri"/>
                <a:cs typeface="Calibri"/>
                <a:sym typeface="Calibri"/>
              </a:rPr>
              <a:t>des bâtiments </a:t>
            </a:r>
            <a:endParaRPr/>
          </a:p>
          <a:p>
            <a:pPr indent="0" lvl="0" marL="0" marR="0" rtl="0" algn="l">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p:txBody>
      </p:sp>
      <p:sp>
        <p:nvSpPr>
          <p:cNvPr id="190" name="Google Shape;190;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pic>
        <p:nvPicPr>
          <p:cNvPr id="191" name="Google Shape;191;p8"/>
          <p:cNvPicPr preferRelativeResize="0"/>
          <p:nvPr/>
        </p:nvPicPr>
        <p:blipFill rotWithShape="1">
          <a:blip r:embed="rId5">
            <a:alphaModFix/>
          </a:blip>
          <a:srcRect b="0" l="0" r="0" t="0"/>
          <a:stretch/>
        </p:blipFill>
        <p:spPr>
          <a:xfrm>
            <a:off x="6278387" y="1922611"/>
            <a:ext cx="2555675" cy="191675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197" name="Google Shape;197;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98" name="Google Shape;198;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I.1.1 - ÉMISSIONS DE GAZ À EFFET DE SERRE</a:t>
            </a:r>
            <a:endParaRPr b="1" sz="2800" u="sng">
              <a:solidFill>
                <a:srgbClr val="1A965E"/>
              </a:solidFill>
            </a:endParaRPr>
          </a:p>
        </p:txBody>
      </p:sp>
      <p:sp>
        <p:nvSpPr>
          <p:cNvPr id="199" name="Google Shape;199;p9"/>
          <p:cNvSpPr txBox="1"/>
          <p:nvPr/>
        </p:nvSpPr>
        <p:spPr>
          <a:xfrm>
            <a:off x="249543" y="1999847"/>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Dans les calculs, les utilisations énergétiques suivantes doivent être prises en considération :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chauffage,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le refroidissement, </a:t>
            </a:r>
            <a:endParaRPr sz="2400">
              <a:solidFill>
                <a:schemeClr val="dk1"/>
              </a:solidFill>
              <a:latin typeface="Calibri"/>
              <a:ea typeface="Calibri"/>
              <a:cs typeface="Calibri"/>
              <a:sym typeface="Calibri"/>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ventilation mécanique,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eau chaude domestique </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éclairage</a:t>
            </a:r>
            <a:endParaRPr/>
          </a:p>
          <a:p>
            <a:pPr indent="-342900" lvl="0" marL="342900" marR="0" rtl="0" algn="l">
              <a:spcBef>
                <a:spcPts val="300"/>
              </a:spcBef>
              <a:spcAft>
                <a:spcPts val="0"/>
              </a:spcAft>
              <a:buClr>
                <a:schemeClr val="dk1"/>
              </a:buClr>
              <a:buSzPts val="2400"/>
              <a:buFont typeface="Courier New"/>
              <a:buChar char="o"/>
            </a:pPr>
            <a:r>
              <a:rPr lang="en-US" sz="2400">
                <a:solidFill>
                  <a:schemeClr val="dk1"/>
                </a:solidFill>
                <a:latin typeface="Calibri"/>
                <a:ea typeface="Calibri"/>
                <a:cs typeface="Calibri"/>
                <a:sym typeface="Calibri"/>
              </a:rPr>
              <a:t>auxiliaires</a:t>
            </a:r>
            <a:endParaRPr/>
          </a:p>
        </p:txBody>
      </p:sp>
      <p:sp>
        <p:nvSpPr>
          <p:cNvPr id="200" name="Google Shape;200;p9"/>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&amp; ÉTENDUE</a:t>
            </a:r>
            <a:endParaRPr b="0" i="0" sz="2400" u="none" cap="none" strike="noStrike">
              <a:solidFill>
                <a:schemeClr val="dk1"/>
              </a:solidFill>
              <a:latin typeface="Calibri"/>
              <a:ea typeface="Calibri"/>
              <a:cs typeface="Calibri"/>
              <a:sym typeface="Calibri"/>
            </a:endParaRPr>
          </a:p>
        </p:txBody>
      </p:sp>
      <p:sp>
        <p:nvSpPr>
          <p:cNvPr id="201" name="Google Shape;201;p9"/>
          <p:cNvSpPr/>
          <p:nvPr/>
        </p:nvSpPr>
        <p:spPr>
          <a:xfrm>
            <a:off x="232610" y="1519246"/>
            <a:ext cx="8174544"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tous les bâtiments du quartier.</a:t>
            </a:r>
            <a:endParaRPr sz="24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A108418-00BA-41C9-A350-7AB3233314F7}"/>
</file>

<file path=customXml/itemProps2.xml><?xml version="1.0" encoding="utf-8"?>
<ds:datastoreItem xmlns:ds="http://schemas.openxmlformats.org/officeDocument/2006/customXml" ds:itemID="{0131D7F2-4F98-4E70-ADAE-0BF4A22AA2D8}"/>
</file>

<file path=customXml/itemProps3.xml><?xml version="1.0" encoding="utf-8"?>
<ds:datastoreItem xmlns:ds="http://schemas.openxmlformats.org/officeDocument/2006/customXml" ds:itemID="{A2369CA8-E3EF-45F7-9791-34623DDBE1E8}"/>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